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9850" cx="9144000"/>
  <p:notesSz cx="9144000" cy="51498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87">
          <p15:clr>
            <a:srgbClr val="A4A3A4"/>
          </p15:clr>
        </p15:guide>
        <p15:guide id="2" pos="4992">
          <p15:clr>
            <a:srgbClr val="A4A3A4"/>
          </p15:clr>
        </p15:guide>
        <p15:guide id="3" pos="5511">
          <p15:clr>
            <a:srgbClr val="A4A3A4"/>
          </p15:clr>
        </p15:guide>
        <p15:guide id="4" pos="2880">
          <p15:clr>
            <a:srgbClr val="A4A3A4"/>
          </p15:clr>
        </p15:guide>
        <p15:guide id="5" pos="4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87" orient="horz"/>
        <p:guide pos="4992"/>
        <p:guide pos="5511"/>
        <p:guide pos="2880"/>
        <p:guide pos="4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385763"/>
            <a:ext cx="3429000" cy="1931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4891088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4891088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latin typeface="Calibri"/>
                <a:ea typeface="Calibri"/>
                <a:cs typeface="Calibri"/>
                <a:sym typeface="Calibri"/>
              </a:rPr>
              <a:t>Hello everyone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latin typeface="Calibri"/>
                <a:ea typeface="Calibri"/>
                <a:cs typeface="Calibri"/>
                <a:sym typeface="Calibri"/>
              </a:rPr>
              <a:t>Good morning and thank you for the invitation and the opportunity to be here today.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400"/>
              <a:buNone/>
            </a:pPr>
            <a:r>
              <a:rPr lang="pt-PT" sz="1800">
                <a:latin typeface="Calibri"/>
                <a:ea typeface="Calibri"/>
                <a:cs typeface="Calibri"/>
                <a:sym typeface="Calibri"/>
              </a:rPr>
              <a:t>I'll start my brief presentation introducing myself </a:t>
            </a:r>
            <a:endParaRPr/>
          </a:p>
        </p:txBody>
      </p:sp>
      <p:sp>
        <p:nvSpPr>
          <p:cNvPr id="111" name="Google Shape;111;p1:notes"/>
          <p:cNvSpPr/>
          <p:nvPr>
            <p:ph idx="2" type="sldImg"/>
          </p:nvPr>
        </p:nvSpPr>
        <p:spPr>
          <a:xfrm>
            <a:off x="2857500" y="385763"/>
            <a:ext cx="3429000" cy="1931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008bd8347_0_144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13008bd8347_0_144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008bd8347_0_149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13008bd8347_0_149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008bd8347_0_161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g13008bd8347_0_161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008bd8347_0_171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13008bd8347_0_171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008bd8347_0_761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13008bd8347_0_761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008bd8347_0_626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13008bd8347_0_626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008bd8347_0_775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13008bd8347_0_775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008bd8347_0_609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13008bd8347_0_609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008bd8347_0_613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13008bd8347_0_613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008bd8347_0_618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13008bd8347_0_618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/>
          <p:nvPr>
            <p:ph idx="2" type="sldImg"/>
          </p:nvPr>
        </p:nvSpPr>
        <p:spPr>
          <a:xfrm>
            <a:off x="2857500" y="385763"/>
            <a:ext cx="3429000" cy="1931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 txBox="1"/>
          <p:nvPr>
            <p:ph idx="12" type="sldNum"/>
          </p:nvPr>
        </p:nvSpPr>
        <p:spPr>
          <a:xfrm>
            <a:off x="5180013" y="4891088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008bd8347_0_869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g13008bd8347_0_869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008bd8347_0_199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13008bd8347_0_199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008bd8347_0_203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13008bd8347_0_203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3008bd8347_0_237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13008bd8347_0_237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3008bd8347_0_288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g13008bd8347_0_288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3008bd8347_0_339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g13008bd8347_0_339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3008bd8347_0_378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g13008bd8347_0_378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3008bd8347_0_437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7" name="Google Shape;517;g13008bd8347_0_437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3008bd8347_0_788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2" name="Google Shape;552;g13008bd8347_0_788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:notes"/>
          <p:cNvSpPr/>
          <p:nvPr>
            <p:ph idx="2" type="sldImg"/>
          </p:nvPr>
        </p:nvSpPr>
        <p:spPr>
          <a:xfrm>
            <a:off x="2857500" y="385763"/>
            <a:ext cx="3429000" cy="1931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p3:notes"/>
          <p:cNvSpPr txBox="1"/>
          <p:nvPr>
            <p:ph idx="1" type="body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800">
                <a:latin typeface="Calibri"/>
                <a:ea typeface="Calibri"/>
                <a:cs typeface="Calibri"/>
                <a:sym typeface="Calibri"/>
              </a:rPr>
              <a:t>And what is the purpose of Yunit Consulting? Why we do what we do and get up every morning?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:notes"/>
          <p:cNvSpPr txBox="1"/>
          <p:nvPr>
            <p:ph idx="12" type="sldNum"/>
          </p:nvPr>
        </p:nvSpPr>
        <p:spPr>
          <a:xfrm>
            <a:off x="5180013" y="4891088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cea02f994_0_0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11cea02f994_0_0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9" name="Google Shape;129;g11cea02f994_0_0:notes"/>
          <p:cNvSpPr txBox="1"/>
          <p:nvPr>
            <p:ph idx="12" type="sldNum"/>
          </p:nvPr>
        </p:nvSpPr>
        <p:spPr>
          <a:xfrm>
            <a:off x="5180013" y="4891088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:notes"/>
          <p:cNvSpPr/>
          <p:nvPr>
            <p:ph idx="2" type="sldImg"/>
          </p:nvPr>
        </p:nvSpPr>
        <p:spPr>
          <a:xfrm>
            <a:off x="2857500" y="385763"/>
            <a:ext cx="3429000" cy="1931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8" name="Google Shape;578;p4:notes"/>
          <p:cNvSpPr txBox="1"/>
          <p:nvPr>
            <p:ph idx="1" type="body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800">
                <a:latin typeface="Calibri"/>
                <a:ea typeface="Calibri"/>
                <a:cs typeface="Calibri"/>
                <a:sym typeface="Calibri"/>
              </a:rPr>
              <a:t>To do what we do, we believe we have two distinctive factors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4:notes"/>
          <p:cNvSpPr txBox="1"/>
          <p:nvPr>
            <p:ph idx="12" type="sldNum"/>
          </p:nvPr>
        </p:nvSpPr>
        <p:spPr>
          <a:xfrm>
            <a:off x="5180013" y="4891088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:notes"/>
          <p:cNvSpPr/>
          <p:nvPr>
            <p:ph idx="2" type="sldImg"/>
          </p:nvPr>
        </p:nvSpPr>
        <p:spPr>
          <a:xfrm>
            <a:off x="2857500" y="385763"/>
            <a:ext cx="3429000" cy="1931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p5:notes"/>
          <p:cNvSpPr txBox="1"/>
          <p:nvPr>
            <p:ph idx="1" type="body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>
                <a:latin typeface="Arial"/>
                <a:ea typeface="Arial"/>
                <a:cs typeface="Arial"/>
                <a:sym typeface="Arial"/>
              </a:rPr>
              <a:t>Here it is our more formal and institutional description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5:notes"/>
          <p:cNvSpPr txBox="1"/>
          <p:nvPr>
            <p:ph idx="12" type="sldNum"/>
          </p:nvPr>
        </p:nvSpPr>
        <p:spPr>
          <a:xfrm>
            <a:off x="5180013" y="4891088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:notes"/>
          <p:cNvSpPr/>
          <p:nvPr>
            <p:ph idx="2" type="sldImg"/>
          </p:nvPr>
        </p:nvSpPr>
        <p:spPr>
          <a:xfrm>
            <a:off x="2857500" y="385763"/>
            <a:ext cx="3429000" cy="1931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" name="Google Shape;601;p6:notes"/>
          <p:cNvSpPr txBox="1"/>
          <p:nvPr>
            <p:ph idx="1" type="body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>
                <a:latin typeface="Arial"/>
                <a:ea typeface="Arial"/>
                <a:cs typeface="Arial"/>
                <a:sym typeface="Arial"/>
              </a:rPr>
              <a:t>We are foucused on adding value to our customers offering these core competences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6:notes"/>
          <p:cNvSpPr txBox="1"/>
          <p:nvPr>
            <p:ph idx="12" type="sldNum"/>
          </p:nvPr>
        </p:nvSpPr>
        <p:spPr>
          <a:xfrm>
            <a:off x="5180013" y="4891088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:notes"/>
          <p:cNvSpPr/>
          <p:nvPr>
            <p:ph idx="2" type="sldImg"/>
          </p:nvPr>
        </p:nvSpPr>
        <p:spPr>
          <a:xfrm>
            <a:off x="2857500" y="385763"/>
            <a:ext cx="3429000" cy="1931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8:notes"/>
          <p:cNvSpPr txBox="1"/>
          <p:nvPr>
            <p:ph idx="1" type="body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8:notes"/>
          <p:cNvSpPr txBox="1"/>
          <p:nvPr>
            <p:ph idx="12" type="sldNum"/>
          </p:nvPr>
        </p:nvSpPr>
        <p:spPr>
          <a:xfrm>
            <a:off x="5180013" y="4891088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:notes"/>
          <p:cNvSpPr/>
          <p:nvPr>
            <p:ph idx="2" type="sldImg"/>
          </p:nvPr>
        </p:nvSpPr>
        <p:spPr>
          <a:xfrm>
            <a:off x="2857500" y="385763"/>
            <a:ext cx="3429000" cy="1931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p9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>
                <a:latin typeface="Arial"/>
                <a:ea typeface="Arial"/>
                <a:cs typeface="Arial"/>
                <a:sym typeface="Arial"/>
              </a:rPr>
              <a:t>And I finish with a challenge for you!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9:notes"/>
          <p:cNvSpPr txBox="1"/>
          <p:nvPr>
            <p:ph idx="12" type="sldNum"/>
          </p:nvPr>
        </p:nvSpPr>
        <p:spPr>
          <a:xfrm>
            <a:off x="5180013" y="4891088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0:notes"/>
          <p:cNvSpPr txBox="1"/>
          <p:nvPr>
            <p:ph idx="1" type="body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10:notes"/>
          <p:cNvSpPr/>
          <p:nvPr>
            <p:ph idx="2" type="sldImg"/>
          </p:nvPr>
        </p:nvSpPr>
        <p:spPr>
          <a:xfrm>
            <a:off x="2857500" y="385763"/>
            <a:ext cx="3429000" cy="1931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008bd8347_0_2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13008bd8347_0_2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008bd8347_0_124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13008bd8347_0_124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008bd8347_0_595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008bd8347_0_595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3008bd8347_0_595:notes"/>
          <p:cNvSpPr txBox="1"/>
          <p:nvPr>
            <p:ph idx="12" type="sldNum"/>
          </p:nvPr>
        </p:nvSpPr>
        <p:spPr>
          <a:xfrm>
            <a:off x="5180013" y="4891088"/>
            <a:ext cx="3962400" cy="257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008bd8347_0_605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13008bd8347_0_605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008bd8347_0_128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13008bd8347_0_128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008bd8347_0_186:notes"/>
          <p:cNvSpPr txBox="1"/>
          <p:nvPr>
            <p:ph idx="1" type="body"/>
          </p:nvPr>
        </p:nvSpPr>
        <p:spPr>
          <a:xfrm>
            <a:off x="914400" y="2446338"/>
            <a:ext cx="73152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13008bd8347_0_186:notes"/>
          <p:cNvSpPr/>
          <p:nvPr>
            <p:ph idx="2" type="sldImg"/>
          </p:nvPr>
        </p:nvSpPr>
        <p:spPr>
          <a:xfrm>
            <a:off x="2857500" y="385763"/>
            <a:ext cx="3429000" cy="19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Relationship Id="rId3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Relationship Id="rId6" Type="http://schemas.openxmlformats.org/officeDocument/2006/relationships/image" Target="../media/image16.png"/><Relationship Id="rId7" Type="http://schemas.openxmlformats.org/officeDocument/2006/relationships/image" Target="../media/image26.jpg"/><Relationship Id="rId8" Type="http://schemas.openxmlformats.org/officeDocument/2006/relationships/image" Target="../media/image2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body"/>
          </p:nvPr>
        </p:nvSpPr>
        <p:spPr>
          <a:xfrm>
            <a:off x="380999" y="1203324"/>
            <a:ext cx="8229601" cy="3262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381000" y="319531"/>
            <a:ext cx="8153400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squema Personalizado">
  <p:cSld name="1_Esquema Personalizad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computador&#10;&#10;Descrição gerada automaticamente" id="55" name="Google Shape;5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187"/>
            <a:ext cx="9144000" cy="5147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1"/>
          <p:cNvGrpSpPr/>
          <p:nvPr/>
        </p:nvGrpSpPr>
        <p:grpSpPr>
          <a:xfrm>
            <a:off x="6304160" y="4128886"/>
            <a:ext cx="2839840" cy="1020959"/>
            <a:chOff x="6304160" y="4128886"/>
            <a:chExt cx="2839840" cy="1020959"/>
          </a:xfrm>
        </p:grpSpPr>
        <p:pic>
          <p:nvPicPr>
            <p:cNvPr descr="Uma imagem com computador&#10;&#10;Descrição gerada automaticamente" id="57" name="Google Shape;57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6304160" y="4128886"/>
              <a:ext cx="2839840" cy="1020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89812" y="4490280"/>
              <a:ext cx="1033181" cy="5992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1_Title Only 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872506" y="517525"/>
            <a:ext cx="54316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2500"/>
              <a:buFont typeface="Arial"/>
              <a:buNone/>
              <a:defRPr b="1" i="0" sz="2000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1" name="Google Shape;61;p12"/>
          <p:cNvGrpSpPr/>
          <p:nvPr/>
        </p:nvGrpSpPr>
        <p:grpSpPr>
          <a:xfrm>
            <a:off x="6304160" y="4128886"/>
            <a:ext cx="2839840" cy="1020959"/>
            <a:chOff x="6304160" y="4128886"/>
            <a:chExt cx="2839840" cy="1020959"/>
          </a:xfrm>
        </p:grpSpPr>
        <p:pic>
          <p:nvPicPr>
            <p:cNvPr descr="Uma imagem com computador&#10;&#10;Descrição gerada automaticamente" id="62" name="Google Shape;62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6304160" y="4128886"/>
              <a:ext cx="2839840" cy="1020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9812" y="4490280"/>
              <a:ext cx="1033181" cy="5992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desenho&#10;&#10;Descrição gerada automaticamente" id="64" name="Google Shape;6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361" y="517525"/>
            <a:ext cx="291944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1_Title Only 3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347573" y="319532"/>
            <a:ext cx="84488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2500"/>
              <a:buFont typeface="Arial"/>
              <a:buNone/>
              <a:defRPr b="1" i="0" sz="2000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7" name="Google Shape;67;p13"/>
          <p:cNvGrpSpPr/>
          <p:nvPr/>
        </p:nvGrpSpPr>
        <p:grpSpPr>
          <a:xfrm>
            <a:off x="6304160" y="4128886"/>
            <a:ext cx="2839840" cy="1020959"/>
            <a:chOff x="6304160" y="4128886"/>
            <a:chExt cx="2839840" cy="1020959"/>
          </a:xfrm>
        </p:grpSpPr>
        <p:pic>
          <p:nvPicPr>
            <p:cNvPr descr="Uma imagem com computador&#10;&#10;Descrição gerada automaticamente" id="68" name="Google Shape;68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6304160" y="4128886"/>
              <a:ext cx="2839840" cy="1020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9812" y="4490280"/>
              <a:ext cx="1033181" cy="5992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showMasterSp="0">
  <p:cSld name="1_Blank"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0" y="0"/>
            <a:ext cx="9144000" cy="5178176"/>
          </a:xfrm>
          <a:custGeom>
            <a:rect b="b" l="l" r="r" t="t"/>
            <a:pathLst>
              <a:path extrusionOk="0" h="5143500" w="91440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668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1420" y="1378656"/>
            <a:ext cx="2341160" cy="1357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14"/>
          <p:cNvGrpSpPr/>
          <p:nvPr/>
        </p:nvGrpSpPr>
        <p:grpSpPr>
          <a:xfrm>
            <a:off x="1691258" y="3292450"/>
            <a:ext cx="5381082" cy="276999"/>
            <a:chOff x="3398623" y="3731911"/>
            <a:chExt cx="5381082" cy="276999"/>
          </a:xfrm>
        </p:grpSpPr>
        <p:sp>
          <p:nvSpPr>
            <p:cNvPr id="74" name="Google Shape;74;p14"/>
            <p:cNvSpPr txBox="1"/>
            <p:nvPr/>
          </p:nvSpPr>
          <p:spPr>
            <a:xfrm>
              <a:off x="3398623" y="3757670"/>
              <a:ext cx="3642023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127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PT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contacto@yunit.pt    |   www.yunitconsulting.pt    | 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" name="Google Shape;75;p14"/>
            <p:cNvGrpSpPr/>
            <p:nvPr/>
          </p:nvGrpSpPr>
          <p:grpSpPr>
            <a:xfrm>
              <a:off x="7040644" y="3757673"/>
              <a:ext cx="498018" cy="224883"/>
              <a:chOff x="5233780" y="4341562"/>
              <a:chExt cx="555064" cy="250642"/>
            </a:xfrm>
          </p:grpSpPr>
          <p:pic>
            <p:nvPicPr>
              <p:cNvPr descr="Uma imagem com desenho&#10;&#10;Descrição gerada automaticamente" id="76" name="Google Shape;76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233780" y="4341566"/>
                <a:ext cx="250638" cy="2506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77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538206" y="4341562"/>
                <a:ext cx="250638" cy="2506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8" name="Google Shape;78;p14"/>
            <p:cNvSpPr/>
            <p:nvPr/>
          </p:nvSpPr>
          <p:spPr>
            <a:xfrm>
              <a:off x="7538660" y="3731911"/>
              <a:ext cx="124104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PT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/yunitconsulting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14"/>
          <p:cNvGrpSpPr/>
          <p:nvPr/>
        </p:nvGrpSpPr>
        <p:grpSpPr>
          <a:xfrm>
            <a:off x="2010848" y="4055986"/>
            <a:ext cx="5447067" cy="1015663"/>
            <a:chOff x="3224925" y="4989925"/>
            <a:chExt cx="5447067" cy="1015663"/>
          </a:xfrm>
        </p:grpSpPr>
        <p:sp>
          <p:nvSpPr>
            <p:cNvPr id="80" name="Google Shape;80;p14"/>
            <p:cNvSpPr txBox="1"/>
            <p:nvPr/>
          </p:nvSpPr>
          <p:spPr>
            <a:xfrm>
              <a:off x="3535890" y="4989925"/>
              <a:ext cx="2059986" cy="846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pt-PT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Lisboa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pt-PT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T: </a:t>
              </a:r>
              <a:r>
                <a:rPr b="0" i="0" lang="pt-PT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21 330 72 02</a:t>
              </a:r>
              <a:endPara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pt-PT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M: </a:t>
              </a:r>
              <a:r>
                <a:rPr b="0" i="0" lang="pt-PT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Praça de Alvalade, nº 6 – 8º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1700-036 Lisboa, Portugal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4"/>
            <p:cNvSpPr txBox="1"/>
            <p:nvPr/>
          </p:nvSpPr>
          <p:spPr>
            <a:xfrm>
              <a:off x="6283794" y="4989925"/>
              <a:ext cx="238819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pt-PT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Porto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pt-PT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T: </a:t>
              </a:r>
              <a:r>
                <a:rPr b="0" i="0" lang="pt-PT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22 320 54 41</a:t>
              </a:r>
              <a:endPara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pt-PT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M: </a:t>
              </a:r>
              <a:r>
                <a:rPr b="0" i="0" lang="pt-PT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Av. da França, Edifício Capitólio, 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nº 256 – 4º, Sala 4.3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4050-276 Porto, Portugal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2" name="Google Shape;82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24925" y="5025826"/>
              <a:ext cx="214990" cy="471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76854" y="5025826"/>
              <a:ext cx="214990" cy="47193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4" name="Google Shape;84;p14"/>
          <p:cNvCxnSpPr/>
          <p:nvPr/>
        </p:nvCxnSpPr>
        <p:spPr>
          <a:xfrm>
            <a:off x="909222" y="3771194"/>
            <a:ext cx="7204842" cy="0"/>
          </a:xfrm>
          <a:prstGeom prst="straightConnector1">
            <a:avLst/>
          </a:prstGeom>
          <a:noFill/>
          <a:ln cap="flat" cmpd="sng" w="9525">
            <a:solidFill>
              <a:srgbClr val="008EC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2">
            <a:alphaModFix/>
          </a:blip>
          <a:srcRect b="0" l="8333" r="8333" t="0"/>
          <a:stretch/>
        </p:blipFill>
        <p:spPr>
          <a:xfrm>
            <a:off x="2705251" y="0"/>
            <a:ext cx="6438750" cy="514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87"/>
            <a:ext cx="9144000" cy="5147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quema Personalizado">
  <p:cSld name="Esquema Personalizado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684213" y="319531"/>
            <a:ext cx="7850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684213" y="1203324"/>
            <a:ext cx="78501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Uma imagem com desenho&#10;&#10;Descrição gerada automaticamente" id="91" name="Google Shape;9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5482" y="286405"/>
            <a:ext cx="273423" cy="4038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6"/>
          <p:cNvGrpSpPr/>
          <p:nvPr/>
        </p:nvGrpSpPr>
        <p:grpSpPr>
          <a:xfrm>
            <a:off x="6304162" y="4128886"/>
            <a:ext cx="2839838" cy="1020959"/>
            <a:chOff x="6304162" y="4128886"/>
            <a:chExt cx="2839838" cy="1020959"/>
          </a:xfrm>
        </p:grpSpPr>
        <p:pic>
          <p:nvPicPr>
            <p:cNvPr descr="Uma imagem com computador&#10;&#10;Descrição gerada automaticamente" id="93" name="Google Shape;93;p16"/>
            <p:cNvPicPr preferRelativeResize="0"/>
            <p:nvPr/>
          </p:nvPicPr>
          <p:blipFill rotWithShape="1">
            <a:blip r:embed="rId3">
              <a:alphaModFix/>
            </a:blip>
            <a:srcRect b="0" l="3846" r="0" t="38597"/>
            <a:stretch/>
          </p:blipFill>
          <p:spPr>
            <a:xfrm rot="10800000">
              <a:off x="6304162" y="4128886"/>
              <a:ext cx="2839838" cy="1020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89812" y="4490280"/>
              <a:ext cx="1033182" cy="5992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pos="43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quema personalizado 3 1">
  <p:cSld name="CUSTOM_2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47573" y="319532"/>
            <a:ext cx="8448900" cy="3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7" name="Google Shape;97;p17"/>
          <p:cNvGrpSpPr/>
          <p:nvPr/>
        </p:nvGrpSpPr>
        <p:grpSpPr>
          <a:xfrm>
            <a:off x="6304162" y="4128886"/>
            <a:ext cx="2839838" cy="1020959"/>
            <a:chOff x="6304162" y="4128886"/>
            <a:chExt cx="2839838" cy="1020959"/>
          </a:xfrm>
        </p:grpSpPr>
        <p:pic>
          <p:nvPicPr>
            <p:cNvPr descr="Uma imagem com computador&#10;&#10;Descrição gerada automaticamente" id="98" name="Google Shape;98;p17"/>
            <p:cNvPicPr preferRelativeResize="0"/>
            <p:nvPr/>
          </p:nvPicPr>
          <p:blipFill rotWithShape="1">
            <a:blip r:embed="rId2">
              <a:alphaModFix/>
            </a:blip>
            <a:srcRect b="0" l="3846" r="0" t="38597"/>
            <a:stretch/>
          </p:blipFill>
          <p:spPr>
            <a:xfrm rot="10800000">
              <a:off x="6304162" y="4128886"/>
              <a:ext cx="2839838" cy="1020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9812" y="4490280"/>
              <a:ext cx="1033182" cy="5992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desenho&#10;&#10;Descrição gerada automaticamente" id="100" name="Google Shape;10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6219" y="1104710"/>
            <a:ext cx="438494" cy="8011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7"/>
          <p:cNvGrpSpPr/>
          <p:nvPr/>
        </p:nvGrpSpPr>
        <p:grpSpPr>
          <a:xfrm>
            <a:off x="6304162" y="4128886"/>
            <a:ext cx="2839838" cy="1020959"/>
            <a:chOff x="6304162" y="4128886"/>
            <a:chExt cx="2839838" cy="1020959"/>
          </a:xfrm>
        </p:grpSpPr>
        <p:pic>
          <p:nvPicPr>
            <p:cNvPr descr="Uma imagem com computador&#10;&#10;Descrição gerada automaticamente" id="102" name="Google Shape;102;p17"/>
            <p:cNvPicPr preferRelativeResize="0"/>
            <p:nvPr/>
          </p:nvPicPr>
          <p:blipFill rotWithShape="1">
            <a:blip r:embed="rId5">
              <a:alphaModFix/>
            </a:blip>
            <a:srcRect b="0" l="3846" r="0" t="38597"/>
            <a:stretch/>
          </p:blipFill>
          <p:spPr>
            <a:xfrm rot="10800000">
              <a:off x="6304162" y="4128886"/>
              <a:ext cx="2839838" cy="1020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789812" y="4490280"/>
              <a:ext cx="1033182" cy="5992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pessoa, mesa, interior, mulher&#10;&#10;Descrição gerada automaticamente" id="104" name="Google Shape;104;p17"/>
          <p:cNvPicPr preferRelativeResize="0"/>
          <p:nvPr/>
        </p:nvPicPr>
        <p:blipFill rotWithShape="1">
          <a:blip r:embed="rId7">
            <a:alphaModFix/>
          </a:blip>
          <a:srcRect b="0" l="-1137" r="24790" t="0"/>
          <a:stretch/>
        </p:blipFill>
        <p:spPr>
          <a:xfrm>
            <a:off x="2135726" y="2699"/>
            <a:ext cx="7008275" cy="514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-5562"/>
            <a:ext cx="9144000" cy="5147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7"/>
          <p:cNvGrpSpPr/>
          <p:nvPr/>
        </p:nvGrpSpPr>
        <p:grpSpPr>
          <a:xfrm>
            <a:off x="6304162" y="4128886"/>
            <a:ext cx="2839838" cy="1020959"/>
            <a:chOff x="6304162" y="4128886"/>
            <a:chExt cx="2839838" cy="1020959"/>
          </a:xfrm>
        </p:grpSpPr>
        <p:pic>
          <p:nvPicPr>
            <p:cNvPr descr="Uma imagem com computador&#10;&#10;Descrição gerada automaticamente" id="107" name="Google Shape;107;p17"/>
            <p:cNvPicPr preferRelativeResize="0"/>
            <p:nvPr/>
          </p:nvPicPr>
          <p:blipFill rotWithShape="1">
            <a:blip r:embed="rId2">
              <a:alphaModFix/>
            </a:blip>
            <a:srcRect b="0" l="3846" r="0" t="38597"/>
            <a:stretch/>
          </p:blipFill>
          <p:spPr>
            <a:xfrm rot="10800000">
              <a:off x="6304162" y="4128886"/>
              <a:ext cx="2839838" cy="1020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9812" y="4490280"/>
              <a:ext cx="1033182" cy="5992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C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C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C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C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C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C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C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C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C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C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C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1_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>
            <a:off x="6304160" y="4128886"/>
            <a:ext cx="2839840" cy="1020959"/>
            <a:chOff x="6304160" y="4128886"/>
            <a:chExt cx="2839840" cy="1020959"/>
          </a:xfrm>
        </p:grpSpPr>
        <p:pic>
          <p:nvPicPr>
            <p:cNvPr descr="Uma imagem com computador&#10;&#10;Descrição gerada automaticamente" id="23" name="Google Shape;23;p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6304160" y="4128886"/>
              <a:ext cx="2839840" cy="1020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9812" y="4490280"/>
              <a:ext cx="1033181" cy="5992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0"/>
            <a:ext cx="9144000" cy="5178176"/>
          </a:xfrm>
          <a:custGeom>
            <a:rect b="b" l="l" r="r" t="t"/>
            <a:pathLst>
              <a:path extrusionOk="0" h="5143500" w="91440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668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1351597" y="4569281"/>
            <a:ext cx="6440805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PT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+351 21 330 72 02 // contacto@yunit.pt // www.yunitconsulting.pt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9821" y="1866061"/>
            <a:ext cx="2444357" cy="141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squema Personalizado">
  <p:cSld name="3_Esquema Personalizad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interior, pessoa, parede, em pé&#10;&#10;Descrição gerada automaticamente" id="31" name="Google Shape;3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5251" y="0"/>
            <a:ext cx="6438750" cy="51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87"/>
            <a:ext cx="9144000" cy="5147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squema Personalizado">
  <p:cSld name="2_Esquema Personalizad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76195" y="-337"/>
            <a:ext cx="4967805" cy="51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38"/>
            <a:ext cx="9144600" cy="515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3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pessoa, mesa, interior, mulher&#10;&#10;Descrição gerada automaticamente" id="37" name="Google Shape;37;p9"/>
          <p:cNvPicPr preferRelativeResize="0"/>
          <p:nvPr/>
        </p:nvPicPr>
        <p:blipFill rotWithShape="1">
          <a:blip r:embed="rId2">
            <a:alphaModFix/>
          </a:blip>
          <a:srcRect b="0" l="-1854" r="0" t="0"/>
          <a:stretch/>
        </p:blipFill>
        <p:spPr>
          <a:xfrm>
            <a:off x="3401934" y="0"/>
            <a:ext cx="5742066" cy="514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faca, computador&#10;&#10;Descrição gerada automaticamente" id="38" name="Google Shape;38;p9"/>
          <p:cNvPicPr preferRelativeResize="0"/>
          <p:nvPr/>
        </p:nvPicPr>
        <p:blipFill rotWithShape="1">
          <a:blip r:embed="rId3">
            <a:alphaModFix/>
          </a:blip>
          <a:srcRect b="0" l="3313" r="0" t="0"/>
          <a:stretch/>
        </p:blipFill>
        <p:spPr>
          <a:xfrm>
            <a:off x="0" y="0"/>
            <a:ext cx="7282311" cy="51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/>
          <p:nvPr>
            <p:ph type="ctrTitle"/>
          </p:nvPr>
        </p:nvSpPr>
        <p:spPr>
          <a:xfrm>
            <a:off x="1127911" y="1079558"/>
            <a:ext cx="3825089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3600"/>
              <a:buFont typeface="Arial"/>
              <a:buNone/>
              <a:defRPr b="1" i="0" sz="3600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1127911" y="3568337"/>
            <a:ext cx="3825090" cy="1287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/>
        </p:nvSpPr>
        <p:spPr>
          <a:xfrm>
            <a:off x="8510257" y="459916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m desenho&#10;&#10;Descrição gerada automaticamente" id="42" name="Google Shape;4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936" y="1079558"/>
            <a:ext cx="438494" cy="801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9"/>
          <p:cNvGrpSpPr/>
          <p:nvPr/>
        </p:nvGrpSpPr>
        <p:grpSpPr>
          <a:xfrm>
            <a:off x="6304160" y="4128886"/>
            <a:ext cx="2839840" cy="1020959"/>
            <a:chOff x="6304160" y="4128886"/>
            <a:chExt cx="2839840" cy="1020959"/>
          </a:xfrm>
        </p:grpSpPr>
        <p:pic>
          <p:nvPicPr>
            <p:cNvPr descr="Uma imagem com computador&#10;&#10;Descrição gerada automaticamente" id="44" name="Google Shape;44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0800000">
              <a:off x="6304160" y="4128886"/>
              <a:ext cx="2839840" cy="1020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789812" y="4490280"/>
              <a:ext cx="1033181" cy="5992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ctrTitle"/>
          </p:nvPr>
        </p:nvSpPr>
        <p:spPr>
          <a:xfrm>
            <a:off x="1127911" y="1079558"/>
            <a:ext cx="4510889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3600"/>
              <a:buFont typeface="Arial"/>
              <a:buNone/>
              <a:defRPr b="1" i="0" sz="3600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" type="subTitle"/>
          </p:nvPr>
        </p:nvSpPr>
        <p:spPr>
          <a:xfrm>
            <a:off x="1142999" y="2955925"/>
            <a:ext cx="4510889" cy="1287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/>
        </p:nvSpPr>
        <p:spPr>
          <a:xfrm>
            <a:off x="8510257" y="459916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m desenho&#10;&#10;Descrição gerada automaticamente" id="50" name="Google Shape;5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8936" y="1079558"/>
            <a:ext cx="438494" cy="801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10"/>
          <p:cNvGrpSpPr/>
          <p:nvPr/>
        </p:nvGrpSpPr>
        <p:grpSpPr>
          <a:xfrm>
            <a:off x="6304160" y="4128886"/>
            <a:ext cx="2839840" cy="1020959"/>
            <a:chOff x="6304160" y="4128886"/>
            <a:chExt cx="2839840" cy="1020959"/>
          </a:xfrm>
        </p:grpSpPr>
        <p:pic>
          <p:nvPicPr>
            <p:cNvPr descr="Uma imagem com computador&#10;&#10;Descrição gerada automaticamente" id="52" name="Google Shape;52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6304160" y="4128886"/>
              <a:ext cx="2839840" cy="1020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89812" y="4490280"/>
              <a:ext cx="1033181" cy="5992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47573" y="319532"/>
            <a:ext cx="8448852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21005" y="1029842"/>
            <a:ext cx="8501989" cy="3538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0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png"/><Relationship Id="rId4" Type="http://schemas.openxmlformats.org/officeDocument/2006/relationships/image" Target="../media/image44.png"/><Relationship Id="rId5" Type="http://schemas.openxmlformats.org/officeDocument/2006/relationships/image" Target="../media/image4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5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4.png"/><Relationship Id="rId4" Type="http://schemas.openxmlformats.org/officeDocument/2006/relationships/image" Target="../media/image67.png"/><Relationship Id="rId5" Type="http://schemas.openxmlformats.org/officeDocument/2006/relationships/image" Target="../media/image63.jpg"/><Relationship Id="rId6" Type="http://schemas.openxmlformats.org/officeDocument/2006/relationships/image" Target="../media/image68.png"/><Relationship Id="rId7" Type="http://schemas.openxmlformats.org/officeDocument/2006/relationships/image" Target="../media/image7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9.png"/><Relationship Id="rId4" Type="http://schemas.openxmlformats.org/officeDocument/2006/relationships/image" Target="../media/image66.png"/><Relationship Id="rId5" Type="http://schemas.openxmlformats.org/officeDocument/2006/relationships/image" Target="../media/image5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7.png"/><Relationship Id="rId4" Type="http://schemas.openxmlformats.org/officeDocument/2006/relationships/image" Target="../media/image56.png"/><Relationship Id="rId5" Type="http://schemas.openxmlformats.org/officeDocument/2006/relationships/image" Target="../media/image64.png"/><Relationship Id="rId6" Type="http://schemas.openxmlformats.org/officeDocument/2006/relationships/image" Target="../media/image58.png"/><Relationship Id="rId7" Type="http://schemas.openxmlformats.org/officeDocument/2006/relationships/image" Target="../media/image7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2.png"/><Relationship Id="rId4" Type="http://schemas.openxmlformats.org/officeDocument/2006/relationships/image" Target="../media/image55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1.png"/><Relationship Id="rId4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8.png"/><Relationship Id="rId4" Type="http://schemas.openxmlformats.org/officeDocument/2006/relationships/image" Target="../media/image86.png"/><Relationship Id="rId5" Type="http://schemas.openxmlformats.org/officeDocument/2006/relationships/image" Target="../media/image69.png"/><Relationship Id="rId6" Type="http://schemas.openxmlformats.org/officeDocument/2006/relationships/image" Target="../media/image73.png"/><Relationship Id="rId7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5.png"/><Relationship Id="rId4" Type="http://schemas.openxmlformats.org/officeDocument/2006/relationships/image" Target="../media/image83.png"/><Relationship Id="rId9" Type="http://schemas.openxmlformats.org/officeDocument/2006/relationships/image" Target="../media/image12.png"/><Relationship Id="rId5" Type="http://schemas.openxmlformats.org/officeDocument/2006/relationships/image" Target="../media/image77.png"/><Relationship Id="rId6" Type="http://schemas.openxmlformats.org/officeDocument/2006/relationships/image" Target="../media/image81.png"/><Relationship Id="rId7" Type="http://schemas.openxmlformats.org/officeDocument/2006/relationships/image" Target="../media/image84.png"/><Relationship Id="rId8" Type="http://schemas.openxmlformats.org/officeDocument/2006/relationships/image" Target="../media/image99.png"/></Relationships>
</file>

<file path=ppt/slides/_rels/slide33.xml.rels><?xml version="1.0" encoding="UTF-8" standalone="yes"?><Relationships xmlns="http://schemas.openxmlformats.org/package/2006/relationships"><Relationship Id="rId11" Type="http://schemas.openxmlformats.org/officeDocument/2006/relationships/image" Target="../media/image87.jpg"/><Relationship Id="rId10" Type="http://schemas.openxmlformats.org/officeDocument/2006/relationships/image" Target="../media/image91.png"/><Relationship Id="rId13" Type="http://schemas.openxmlformats.org/officeDocument/2006/relationships/image" Target="../media/image88.gif"/><Relationship Id="rId12" Type="http://schemas.openxmlformats.org/officeDocument/2006/relationships/image" Target="../media/image8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Relationship Id="rId4" Type="http://schemas.openxmlformats.org/officeDocument/2006/relationships/image" Target="../media/image76.png"/><Relationship Id="rId9" Type="http://schemas.openxmlformats.org/officeDocument/2006/relationships/image" Target="../media/image79.jpg"/><Relationship Id="rId15" Type="http://schemas.openxmlformats.org/officeDocument/2006/relationships/image" Target="../media/image98.png"/><Relationship Id="rId14" Type="http://schemas.openxmlformats.org/officeDocument/2006/relationships/image" Target="../media/image90.png"/><Relationship Id="rId17" Type="http://schemas.openxmlformats.org/officeDocument/2006/relationships/image" Target="../media/image93.png"/><Relationship Id="rId16" Type="http://schemas.openxmlformats.org/officeDocument/2006/relationships/image" Target="../media/image95.png"/><Relationship Id="rId5" Type="http://schemas.openxmlformats.org/officeDocument/2006/relationships/image" Target="../media/image75.jpg"/><Relationship Id="rId19" Type="http://schemas.openxmlformats.org/officeDocument/2006/relationships/image" Target="../media/image97.png"/><Relationship Id="rId6" Type="http://schemas.openxmlformats.org/officeDocument/2006/relationships/image" Target="../media/image74.png"/><Relationship Id="rId18" Type="http://schemas.openxmlformats.org/officeDocument/2006/relationships/image" Target="../media/image96.jpg"/><Relationship Id="rId7" Type="http://schemas.openxmlformats.org/officeDocument/2006/relationships/image" Target="../media/image82.png"/><Relationship Id="rId8" Type="http://schemas.openxmlformats.org/officeDocument/2006/relationships/image" Target="../media/image8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2.png"/><Relationship Id="rId4" Type="http://schemas.openxmlformats.org/officeDocument/2006/relationships/image" Target="../media/image94.png"/><Relationship Id="rId5" Type="http://schemas.openxmlformats.org/officeDocument/2006/relationships/image" Target="../media/image69.png"/><Relationship Id="rId6" Type="http://schemas.openxmlformats.org/officeDocument/2006/relationships/image" Target="../media/image73.png"/><Relationship Id="rId7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5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Relationship Id="rId4" Type="http://schemas.openxmlformats.org/officeDocument/2006/relationships/image" Target="../media/image34.png"/><Relationship Id="rId5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2189" r="2180" t="0"/>
          <a:stretch/>
        </p:blipFill>
        <p:spPr>
          <a:xfrm>
            <a:off x="0" y="0"/>
            <a:ext cx="9144003" cy="514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/>
        </p:nvSpPr>
        <p:spPr>
          <a:xfrm>
            <a:off x="667175" y="319531"/>
            <a:ext cx="81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PT2020 – </a:t>
            </a:r>
            <a:r>
              <a:rPr b="1" lang="pt-PT" sz="2400">
                <a:solidFill>
                  <a:srgbClr val="006688"/>
                </a:solidFill>
              </a:rPr>
              <a:t>PRODUCTIVE INNOVATION 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684225" y="857150"/>
            <a:ext cx="74976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500">
                <a:solidFill>
                  <a:srgbClr val="008EC0"/>
                </a:solidFill>
              </a:rPr>
              <a:t>BENEFICIARIES: </a:t>
            </a:r>
            <a:r>
              <a:rPr lang="pt-PT" sz="1500">
                <a:solidFill>
                  <a:srgbClr val="0A6788"/>
                </a:solidFill>
              </a:rPr>
              <a:t>SME and Non SME</a:t>
            </a:r>
            <a:endParaRPr sz="1500">
              <a:solidFill>
                <a:srgbClr val="0A678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500">
              <a:solidFill>
                <a:srgbClr val="0A678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008EC0"/>
                </a:solidFill>
              </a:rPr>
              <a:t>HOW</a:t>
            </a:r>
            <a:r>
              <a:rPr b="1" i="0" lang="pt-PT" sz="14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400" u="none" cap="none" strike="noStrike">
              <a:solidFill>
                <a:srgbClr val="008E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Combines non-refundable incentive with a financial instrument </a:t>
            </a:r>
            <a:endParaRPr>
              <a:solidFill>
                <a:srgbClr val="0A6788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Banks and SGM issue an opinion on the assessment of the financial and economic risk of the company and the investment, as well as its quality</a:t>
            </a:r>
            <a:endParaRPr>
              <a:solidFill>
                <a:srgbClr val="0A6788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Banks are indicated on the Application Form</a:t>
            </a:r>
            <a:endParaRPr>
              <a:solidFill>
                <a:srgbClr val="0A6788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A678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8E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008EC0"/>
                </a:solidFill>
              </a:rPr>
              <a:t>AIM</a:t>
            </a:r>
            <a:r>
              <a:rPr b="1" i="0" lang="pt-PT" sz="14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Focus on investments in the field of differentiation, diversification and innovation</a:t>
            </a:r>
            <a:endParaRPr>
              <a:solidFill>
                <a:srgbClr val="0A6788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Technological innovation (product or process, mandatory), marketing and organizational</a:t>
            </a:r>
            <a:endParaRPr>
              <a:solidFill>
                <a:srgbClr val="0A678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A6788"/>
              </a:solidFill>
            </a:endParaRPr>
          </a:p>
          <a:p>
            <a:pPr indent="-196850" lvl="1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A67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74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8E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1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A67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A67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/>
        </p:nvSpPr>
        <p:spPr>
          <a:xfrm>
            <a:off x="667175" y="319531"/>
            <a:ext cx="81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PT2020 – </a:t>
            </a:r>
            <a:r>
              <a:rPr b="1" lang="pt-PT" sz="2400">
                <a:solidFill>
                  <a:srgbClr val="006688"/>
                </a:solidFill>
              </a:rPr>
              <a:t>PRODUCTIVE INNOVATION</a:t>
            </a:r>
            <a:endParaRPr b="1" sz="2400">
              <a:solidFill>
                <a:srgbClr val="00668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600075" y="1038125"/>
            <a:ext cx="8544000" cy="3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008EC0"/>
                </a:solidFill>
              </a:rPr>
              <a:t>ELIGIBLE EXPENSES</a:t>
            </a:r>
            <a:r>
              <a:rPr b="1" i="0" lang="pt-PT" sz="14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400" u="none" cap="none" strike="noStrike">
              <a:solidFill>
                <a:srgbClr val="008E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8EC0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Production machines and equipment</a:t>
            </a:r>
            <a:endParaRPr>
              <a:solidFill>
                <a:srgbClr val="0A6788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Computer equipment, including software (directly allocated to productive investment)</a:t>
            </a:r>
            <a:endParaRPr>
              <a:solidFill>
                <a:srgbClr val="0A6788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Technology transfer through the acquisition of patent rights and licenses</a:t>
            </a:r>
            <a:endParaRPr>
              <a:solidFill>
                <a:srgbClr val="0A6788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Engineering services and studies, diagnostics, audits, marketing plans and architectural projects (not eligible in the case of Non-SME)</a:t>
            </a:r>
            <a:endParaRPr>
              <a:solidFill>
                <a:srgbClr val="0A6788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Rolling stock (only admissible if it is directly part of the tourist activity)</a:t>
            </a:r>
            <a:endParaRPr>
              <a:solidFill>
                <a:srgbClr val="0A6788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Construction of buildings and renovation works with the following limits:</a:t>
            </a:r>
            <a:endParaRPr>
              <a:solidFill>
                <a:srgbClr val="0A6788"/>
              </a:solidFill>
            </a:endParaRPr>
          </a:p>
          <a:p>
            <a:pPr indent="382949" lvl="0" marL="53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A6788"/>
                </a:solidFill>
              </a:rPr>
              <a:t>Tourism - 60% of eligible expenses</a:t>
            </a:r>
            <a:endParaRPr>
              <a:solidFill>
                <a:srgbClr val="0A6788"/>
              </a:solidFill>
            </a:endParaRPr>
          </a:p>
          <a:p>
            <a:pPr indent="382949" lvl="0" marL="53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A6788"/>
                </a:solidFill>
              </a:rPr>
              <a:t>Industry - 35% of eligible expenses</a:t>
            </a:r>
            <a:endParaRPr>
              <a:solidFill>
                <a:srgbClr val="0A6788"/>
              </a:solidFill>
            </a:endParaRPr>
          </a:p>
          <a:p>
            <a:pPr indent="0" lvl="5" marL="74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A678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008EC0"/>
                </a:solidFill>
              </a:rPr>
              <a:t>PRIORITY AXIS:</a:t>
            </a:r>
            <a:endParaRPr>
              <a:solidFill>
                <a:srgbClr val="0A6788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Industry 4.0</a:t>
            </a:r>
            <a:endParaRPr>
              <a:solidFill>
                <a:srgbClr val="0A6788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Energy Transition</a:t>
            </a:r>
            <a:endParaRPr>
              <a:solidFill>
                <a:srgbClr val="0A6788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Circular Economy</a:t>
            </a:r>
            <a:endParaRPr>
              <a:solidFill>
                <a:srgbClr val="0A6788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/>
        </p:nvSpPr>
        <p:spPr>
          <a:xfrm>
            <a:off x="667175" y="319531"/>
            <a:ext cx="81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PT2020 – </a:t>
            </a:r>
            <a:r>
              <a:rPr b="1" lang="pt-PT" sz="2400">
                <a:solidFill>
                  <a:srgbClr val="006688"/>
                </a:solidFill>
              </a:rPr>
              <a:t>PRODUCTIVE INNOVATION</a:t>
            </a:r>
            <a:endParaRPr b="1" sz="2400">
              <a:solidFill>
                <a:srgbClr val="00668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9"/>
          <p:cNvSpPr txBox="1"/>
          <p:nvPr/>
        </p:nvSpPr>
        <p:spPr>
          <a:xfrm>
            <a:off x="599544" y="902775"/>
            <a:ext cx="57393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5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BASE </a:t>
            </a:r>
            <a:r>
              <a:rPr b="1" lang="pt-PT" sz="1500">
                <a:solidFill>
                  <a:srgbClr val="008EC0"/>
                </a:solidFill>
              </a:rPr>
              <a:t>RATE</a:t>
            </a:r>
            <a:r>
              <a:rPr b="1" i="0" lang="pt-PT" sz="15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207" name="Google Shape;207;p29"/>
          <p:cNvSpPr txBox="1"/>
          <p:nvPr/>
        </p:nvSpPr>
        <p:spPr>
          <a:xfrm>
            <a:off x="410475" y="1144336"/>
            <a:ext cx="8468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500"/>
              <a:buChar char="●"/>
            </a:pPr>
            <a:r>
              <a:rPr lang="pt-PT" sz="1500">
                <a:solidFill>
                  <a:srgbClr val="0A6788"/>
                </a:solidFill>
              </a:rPr>
              <a:t>Investment 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&gt;= 15 Mi</a:t>
            </a:r>
            <a:r>
              <a:rPr lang="pt-PT" sz="1500">
                <a:solidFill>
                  <a:srgbClr val="0A6788"/>
                </a:solidFill>
              </a:rPr>
              <a:t>llion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 € o</a:t>
            </a:r>
            <a:r>
              <a:rPr lang="pt-PT" sz="1500">
                <a:solidFill>
                  <a:srgbClr val="0A6788"/>
                </a:solidFill>
              </a:rPr>
              <a:t>r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500">
                <a:solidFill>
                  <a:srgbClr val="0A6788"/>
                </a:solidFill>
              </a:rPr>
              <a:t>Non SME.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pt-PT" sz="1500">
                <a:solidFill>
                  <a:srgbClr val="0A6788"/>
                </a:solidFill>
              </a:rPr>
              <a:t>…..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……………………………………………..15%</a:t>
            </a:r>
            <a:endParaRPr/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500"/>
              <a:buChar char="●"/>
            </a:pPr>
            <a:r>
              <a:rPr lang="pt-PT" sz="1500">
                <a:solidFill>
                  <a:srgbClr val="0A6788"/>
                </a:solidFill>
              </a:rPr>
              <a:t>Medium Companies….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………………………………………………………………………...35%</a:t>
            </a:r>
            <a:endParaRPr/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500"/>
              <a:buChar char="●"/>
            </a:pP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Micro </a:t>
            </a:r>
            <a:r>
              <a:rPr lang="pt-PT" sz="1500">
                <a:solidFill>
                  <a:srgbClr val="0A6788"/>
                </a:solidFill>
              </a:rPr>
              <a:t>and Small Companies  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…………………………………………………………………45%</a:t>
            </a:r>
            <a:endParaRPr/>
          </a:p>
        </p:txBody>
      </p:sp>
      <p:sp>
        <p:nvSpPr>
          <p:cNvPr id="208" name="Google Shape;208;p29"/>
          <p:cNvSpPr txBox="1"/>
          <p:nvPr/>
        </p:nvSpPr>
        <p:spPr>
          <a:xfrm>
            <a:off x="599544" y="2336792"/>
            <a:ext cx="57393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500">
                <a:solidFill>
                  <a:srgbClr val="008EC0"/>
                </a:solidFill>
              </a:rPr>
              <a:t>SUPPLEMENTS</a:t>
            </a:r>
            <a:endParaRPr/>
          </a:p>
        </p:txBody>
      </p:sp>
      <p:sp>
        <p:nvSpPr>
          <p:cNvPr id="209" name="Google Shape;209;p29"/>
          <p:cNvSpPr txBox="1"/>
          <p:nvPr/>
        </p:nvSpPr>
        <p:spPr>
          <a:xfrm>
            <a:off x="410475" y="2614447"/>
            <a:ext cx="84687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500"/>
              <a:buChar char="●"/>
            </a:pPr>
            <a:r>
              <a:rPr lang="pt-PT" sz="1500">
                <a:solidFill>
                  <a:srgbClr val="0A6788"/>
                </a:solidFill>
              </a:rPr>
              <a:t>Inland ………….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……………………………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pt-PT" sz="1500">
                <a:solidFill>
                  <a:srgbClr val="0A6788"/>
                </a:solidFill>
              </a:rPr>
              <a:t>..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………………………………………………10 p.p</a:t>
            </a:r>
            <a:endParaRPr b="0" i="0" sz="1500" u="none" cap="none" strike="noStrike">
              <a:solidFill>
                <a:srgbClr val="0A67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500"/>
              <a:buChar char="●"/>
            </a:pPr>
            <a:r>
              <a:rPr lang="pt-PT" sz="1500">
                <a:solidFill>
                  <a:srgbClr val="0A6788"/>
                </a:solidFill>
              </a:rPr>
              <a:t>Priority Axis ………..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…………………………………………..…</a:t>
            </a:r>
            <a:r>
              <a:rPr lang="pt-PT" sz="1500">
                <a:solidFill>
                  <a:srgbClr val="0A6788"/>
                </a:solidFill>
              </a:rPr>
              <a:t>……………..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…………...10 p.p</a:t>
            </a:r>
            <a:endParaRPr b="0" i="0" sz="1500" u="none" cap="none" strike="noStrike">
              <a:solidFill>
                <a:srgbClr val="0A67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500"/>
              <a:buChar char="●"/>
            </a:pPr>
            <a:r>
              <a:rPr lang="pt-PT" sz="1500">
                <a:solidFill>
                  <a:srgbClr val="0A6788"/>
                </a:solidFill>
              </a:rPr>
              <a:t>Qualified Employment Creation in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500">
                <a:solidFill>
                  <a:srgbClr val="0A6788"/>
                </a:solidFill>
              </a:rPr>
              <a:t>New Production Units ………..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….…………………..5 p.p</a:t>
            </a:r>
            <a:endParaRPr b="0" i="0" sz="1500" u="none" cap="none" strike="noStrike">
              <a:solidFill>
                <a:srgbClr val="0A67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500"/>
              <a:buChar char="●"/>
            </a:pPr>
            <a:r>
              <a:rPr lang="pt-PT" sz="1500">
                <a:solidFill>
                  <a:srgbClr val="0A6788"/>
                </a:solidFill>
              </a:rPr>
              <a:t>S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ME Capitalization.…………………………………………………………………………...5 p.p</a:t>
            </a:r>
            <a:endParaRPr b="0" i="0" sz="1500" u="none" cap="none" strike="noStrike">
              <a:solidFill>
                <a:srgbClr val="0A67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A6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1702298" y="3892001"/>
            <a:ext cx="5739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500">
                <a:solidFill>
                  <a:srgbClr val="C00000"/>
                </a:solidFill>
              </a:rPr>
              <a:t>MAXIMUM GLOBAL FUNDING RATE</a:t>
            </a:r>
            <a:r>
              <a:rPr b="1" i="0" lang="pt-PT" sz="15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= 75%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1715552" y="4223303"/>
            <a:ext cx="573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rgbClr val="0A6788"/>
                </a:solidFill>
              </a:rPr>
              <a:t>Combination of </a:t>
            </a:r>
            <a:r>
              <a:rPr lang="pt-PT">
                <a:solidFill>
                  <a:srgbClr val="0A6788"/>
                </a:solidFill>
              </a:rPr>
              <a:t>a </a:t>
            </a:r>
            <a:r>
              <a:rPr lang="pt-PT">
                <a:solidFill>
                  <a:srgbClr val="0A6788"/>
                </a:solidFill>
              </a:rPr>
              <a:t>non-refundable incentive with a financial instrument </a:t>
            </a:r>
            <a:endParaRPr b="1" i="0" sz="15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/>
        </p:nvSpPr>
        <p:spPr>
          <a:xfrm>
            <a:off x="667175" y="319531"/>
            <a:ext cx="81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PT2020 – INTERNA</a:t>
            </a:r>
            <a:r>
              <a:rPr b="1" lang="pt-PT" sz="2400">
                <a:solidFill>
                  <a:srgbClr val="006688"/>
                </a:solidFill>
              </a:rPr>
              <a:t>T</a:t>
            </a: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IONA</a:t>
            </a:r>
            <a:r>
              <a:rPr b="1" lang="pt-PT" sz="2400">
                <a:solidFill>
                  <a:srgbClr val="006688"/>
                </a:solidFill>
              </a:rPr>
              <a:t>LIZATION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667163" y="993329"/>
            <a:ext cx="8785800" cy="3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500">
                <a:solidFill>
                  <a:srgbClr val="008EC0"/>
                </a:solidFill>
              </a:rPr>
              <a:t>BENEFICIARIES: </a:t>
            </a:r>
            <a:r>
              <a:rPr lang="pt-PT" sz="1500">
                <a:solidFill>
                  <a:srgbClr val="0A6788"/>
                </a:solidFill>
              </a:rPr>
              <a:t>SME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A67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500">
                <a:solidFill>
                  <a:srgbClr val="008EC0"/>
                </a:solidFill>
              </a:rPr>
              <a:t>AIM</a:t>
            </a:r>
            <a:r>
              <a:rPr b="1" i="0" lang="pt-PT" sz="15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500"/>
              <a:buChar char="●"/>
            </a:pPr>
            <a:r>
              <a:rPr lang="pt-PT" sz="1500">
                <a:solidFill>
                  <a:srgbClr val="0A6788"/>
                </a:solidFill>
              </a:rPr>
              <a:t>Promote the increase in the volume of international sales</a:t>
            </a:r>
            <a:endParaRPr sz="1500">
              <a:solidFill>
                <a:srgbClr val="0A6788"/>
              </a:solidFill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500"/>
              <a:buChar char="●"/>
            </a:pPr>
            <a:r>
              <a:rPr lang="pt-PT" sz="1500">
                <a:solidFill>
                  <a:srgbClr val="0A6788"/>
                </a:solidFill>
              </a:rPr>
              <a:t>Through the development and application of new business models</a:t>
            </a:r>
            <a:endParaRPr sz="1500">
              <a:solidFill>
                <a:srgbClr val="0A6788"/>
              </a:solidFill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500"/>
              <a:buChar char="●"/>
            </a:pPr>
            <a:r>
              <a:rPr lang="pt-PT" sz="1500">
                <a:solidFill>
                  <a:srgbClr val="0A6788"/>
                </a:solidFill>
              </a:rPr>
              <a:t>Valuing in particular the adoption of e-commerce as an internationalization tool</a:t>
            </a:r>
            <a:endParaRPr sz="1500">
              <a:solidFill>
                <a:srgbClr val="0A6788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A678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rgbClr val="008E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500">
                <a:solidFill>
                  <a:srgbClr val="008EC0"/>
                </a:solidFill>
              </a:rPr>
              <a:t>INCENTIVE RATE</a:t>
            </a:r>
            <a:r>
              <a:rPr b="1" i="0" lang="pt-PT" sz="15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45% 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PT" sz="1500">
                <a:solidFill>
                  <a:srgbClr val="0A6788"/>
                </a:solidFill>
              </a:rPr>
              <a:t>non-refundable)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500">
                <a:solidFill>
                  <a:srgbClr val="0A6788"/>
                </a:solidFill>
              </a:rPr>
              <a:t>with a €500k incentive limit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/>
        </p:nvSpPr>
        <p:spPr>
          <a:xfrm>
            <a:off x="667175" y="319531"/>
            <a:ext cx="81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PT2020 – INTERNA</a:t>
            </a:r>
            <a:r>
              <a:rPr b="1" lang="pt-PT" sz="2400">
                <a:solidFill>
                  <a:srgbClr val="006688"/>
                </a:solidFill>
              </a:rPr>
              <a:t>T</a:t>
            </a: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IONA</a:t>
            </a:r>
            <a:r>
              <a:rPr b="1" lang="pt-PT" sz="2400">
                <a:solidFill>
                  <a:srgbClr val="006688"/>
                </a:solidFill>
              </a:rPr>
              <a:t>LIZATION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667175" y="993325"/>
            <a:ext cx="4404900" cy="3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008EC0"/>
                </a:solidFill>
              </a:rPr>
              <a:t>ELIGIBLE EXPENSES</a:t>
            </a:r>
            <a:r>
              <a:rPr b="1" lang="pt-PT" sz="1500">
                <a:solidFill>
                  <a:srgbClr val="008EC0"/>
                </a:solidFill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Visits, prospecting and presence in international markets</a:t>
            </a:r>
            <a:endParaRPr>
              <a:solidFill>
                <a:srgbClr val="0A6788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International web marketing</a:t>
            </a:r>
            <a:endParaRPr>
              <a:solidFill>
                <a:srgbClr val="0A6788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Creation and registration of trademarks and design</a:t>
            </a:r>
            <a:endParaRPr>
              <a:solidFill>
                <a:srgbClr val="0A6788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International development and promotion</a:t>
            </a:r>
            <a:endParaRPr>
              <a:solidFill>
                <a:srgbClr val="0A6788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Organizational innovation</a:t>
            </a:r>
            <a:endParaRPr sz="1500">
              <a:solidFill>
                <a:srgbClr val="0A678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4572000" y="993325"/>
            <a:ext cx="4404900" cy="3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Digital Economy and ICT</a:t>
            </a:r>
            <a:endParaRPr>
              <a:solidFill>
                <a:srgbClr val="0A6788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Quality</a:t>
            </a:r>
            <a:endParaRPr>
              <a:solidFill>
                <a:srgbClr val="0A6788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Industrial property and knowledge transfer</a:t>
            </a:r>
            <a:endParaRPr>
              <a:solidFill>
                <a:srgbClr val="0A6788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Distribution and logistics</a:t>
            </a:r>
            <a:endParaRPr>
              <a:solidFill>
                <a:srgbClr val="0A6788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Eco-Innovation</a:t>
            </a:r>
            <a:endParaRPr>
              <a:solidFill>
                <a:srgbClr val="0A6788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400"/>
              <a:buChar char="●"/>
            </a:pPr>
            <a:r>
              <a:rPr lang="pt-PT">
                <a:solidFill>
                  <a:srgbClr val="0A6788"/>
                </a:solidFill>
              </a:rPr>
              <a:t>New organizational and marketing methods</a:t>
            </a:r>
            <a:endParaRPr>
              <a:solidFill>
                <a:srgbClr val="0A6788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A678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/>
        </p:nvSpPr>
        <p:spPr>
          <a:xfrm>
            <a:off x="667175" y="319531"/>
            <a:ext cx="81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PT2020 – </a:t>
            </a:r>
            <a:r>
              <a:rPr b="1" lang="pt-PT" sz="2400">
                <a:solidFill>
                  <a:srgbClr val="006688"/>
                </a:solidFill>
              </a:rPr>
              <a:t>MERIT &amp; APPROVAL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476250" y="1236704"/>
            <a:ext cx="4165200" cy="301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1800"/>
              <a:buFont typeface="Arial"/>
              <a:buNone/>
            </a:pPr>
            <a:r>
              <a:rPr b="1" lang="pt-PT" sz="1800">
                <a:solidFill>
                  <a:srgbClr val="006688"/>
                </a:solidFill>
              </a:rPr>
              <a:t>RATING CRITERIA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1500"/>
              <a:buFont typeface="Arial"/>
              <a:buNone/>
            </a:pPr>
            <a:r>
              <a:rPr b="0" i="0" lang="pt-PT" sz="15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                  </a:t>
            </a:r>
            <a:r>
              <a:rPr b="0" i="0" lang="pt-PT" sz="15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   </a:t>
            </a:r>
            <a:r>
              <a:rPr b="0" i="0" lang="pt-PT" sz="15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                            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668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006688"/>
                </a:solidFill>
              </a:rPr>
              <a:t>Project Quality</a:t>
            </a:r>
            <a:endParaRPr b="1">
              <a:solidFill>
                <a:srgbClr val="006688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1400"/>
              <a:buChar char="●"/>
            </a:pPr>
            <a:r>
              <a:rPr lang="pt-PT">
                <a:solidFill>
                  <a:srgbClr val="006688"/>
                </a:solidFill>
              </a:rPr>
              <a:t>Project coherence and rationality</a:t>
            </a:r>
            <a:endParaRPr>
              <a:solidFill>
                <a:srgbClr val="006688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1400"/>
              <a:buChar char="●"/>
            </a:pPr>
            <a:r>
              <a:rPr lang="pt-PT">
                <a:solidFill>
                  <a:srgbClr val="006688"/>
                </a:solidFill>
              </a:rPr>
              <a:t>Innovative nature of the investment</a:t>
            </a:r>
            <a:endParaRPr>
              <a:solidFill>
                <a:srgbClr val="006688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1400"/>
              <a:buChar char="●"/>
            </a:pPr>
            <a:r>
              <a:rPr lang="pt-PT">
                <a:solidFill>
                  <a:srgbClr val="006688"/>
                </a:solidFill>
              </a:rPr>
              <a:t>Tradable Goods and Services</a:t>
            </a:r>
            <a:endParaRPr>
              <a:solidFill>
                <a:srgbClr val="006688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668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006688"/>
                </a:solidFill>
              </a:rPr>
              <a:t>Business Impact</a:t>
            </a:r>
            <a:endParaRPr b="1">
              <a:solidFill>
                <a:srgbClr val="006688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1400"/>
              <a:buChar char="●"/>
            </a:pPr>
            <a:r>
              <a:rPr lang="pt-PT">
                <a:solidFill>
                  <a:srgbClr val="006688"/>
                </a:solidFill>
              </a:rPr>
              <a:t>International market orientation</a:t>
            </a:r>
            <a:endParaRPr>
              <a:solidFill>
                <a:srgbClr val="006688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1400"/>
              <a:buChar char="●"/>
            </a:pPr>
            <a:r>
              <a:rPr lang="pt-PT">
                <a:solidFill>
                  <a:srgbClr val="006688"/>
                </a:solidFill>
              </a:rPr>
              <a:t>Positioning in the Value Chain</a:t>
            </a:r>
            <a:endParaRPr>
              <a:solidFill>
                <a:srgbClr val="006688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1400"/>
              <a:buChar char="●"/>
            </a:pPr>
            <a:r>
              <a:rPr lang="pt-PT">
                <a:solidFill>
                  <a:srgbClr val="006688"/>
                </a:solidFill>
              </a:rPr>
              <a:t>Productive Efficiency and Organizational Methods</a:t>
            </a:r>
            <a:endParaRPr>
              <a:solidFill>
                <a:srgbClr val="00668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668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6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                                                                  </a:t>
            </a:r>
            <a:r>
              <a:rPr b="0" i="0" lang="pt-P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31" name="Google Shape;231;p32"/>
          <p:cNvSpPr txBox="1"/>
          <p:nvPr/>
        </p:nvSpPr>
        <p:spPr>
          <a:xfrm>
            <a:off x="4763850" y="1407854"/>
            <a:ext cx="35589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668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006688"/>
                </a:solidFill>
              </a:rPr>
              <a:t>Impact on the Economy</a:t>
            </a:r>
            <a:endParaRPr b="1">
              <a:solidFill>
                <a:srgbClr val="006688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1400"/>
              <a:buChar char="●"/>
            </a:pPr>
            <a:r>
              <a:rPr lang="pt-PT">
                <a:solidFill>
                  <a:srgbClr val="006688"/>
                </a:solidFill>
              </a:rPr>
              <a:t>Smart Specialization Strategy</a:t>
            </a:r>
            <a:endParaRPr>
              <a:solidFill>
                <a:srgbClr val="006688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1400"/>
              <a:buChar char="●"/>
            </a:pPr>
            <a:r>
              <a:rPr lang="pt-PT">
                <a:solidFill>
                  <a:srgbClr val="006688"/>
                </a:solidFill>
              </a:rPr>
              <a:t>Job Qualification created</a:t>
            </a:r>
            <a:endParaRPr>
              <a:solidFill>
                <a:srgbClr val="006688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1400"/>
              <a:buChar char="●"/>
            </a:pPr>
            <a:r>
              <a:rPr lang="pt-PT">
                <a:solidFill>
                  <a:srgbClr val="006688"/>
                </a:solidFill>
              </a:rPr>
              <a:t>Drag Effects (for large companies)</a:t>
            </a:r>
            <a:endParaRPr>
              <a:solidFill>
                <a:srgbClr val="006688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668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006688"/>
                </a:solidFill>
              </a:rPr>
              <a:t>Impact on the Region</a:t>
            </a:r>
            <a:endParaRPr b="1">
              <a:solidFill>
                <a:srgbClr val="006688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1400"/>
              <a:buChar char="●"/>
            </a:pPr>
            <a:r>
              <a:rPr lang="pt-PT">
                <a:solidFill>
                  <a:srgbClr val="006688"/>
                </a:solidFill>
              </a:rPr>
              <a:t>Regional Strategies</a:t>
            </a:r>
            <a:endParaRPr>
              <a:solidFill>
                <a:srgbClr val="006688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1400"/>
              <a:buChar char="●"/>
            </a:pPr>
            <a:r>
              <a:rPr lang="pt-PT">
                <a:solidFill>
                  <a:srgbClr val="006688"/>
                </a:solidFill>
              </a:rPr>
              <a:t>Impact on the Regional Economy</a:t>
            </a:r>
            <a:endParaRPr>
              <a:solidFill>
                <a:srgbClr val="00668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</a:rPr>
              <a:t>                                                                   </a:t>
            </a:r>
            <a:r>
              <a:rPr lang="pt-PT" sz="18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2" name="Google Shape;232;p32"/>
          <p:cNvSpPr/>
          <p:nvPr/>
        </p:nvSpPr>
        <p:spPr>
          <a:xfrm flipH="1" rot="10800000">
            <a:off x="541000" y="1511481"/>
            <a:ext cx="2737949" cy="70179"/>
          </a:xfrm>
          <a:custGeom>
            <a:rect b="b" l="l" r="r" t="t"/>
            <a:pathLst>
              <a:path extrusionOk="0" h="27766" w="80333">
                <a:moveTo>
                  <a:pt x="1" y="0"/>
                </a:moveTo>
                <a:lnTo>
                  <a:pt x="1" y="27766"/>
                </a:lnTo>
                <a:lnTo>
                  <a:pt x="80332" y="27766"/>
                </a:lnTo>
                <a:lnTo>
                  <a:pt x="80332" y="0"/>
                </a:lnTo>
                <a:close/>
              </a:path>
            </a:pathLst>
          </a:custGeom>
          <a:solidFill>
            <a:srgbClr val="037BA3"/>
          </a:solidFill>
          <a:ln>
            <a:noFill/>
          </a:ln>
        </p:spPr>
        <p:txBody>
          <a:bodyPr anchorCtr="0" anchor="ctr" bIns="91425" lIns="457200" spcFirstLastPara="1" rIns="4572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2"/>
          <p:cNvSpPr/>
          <p:nvPr/>
        </p:nvSpPr>
        <p:spPr>
          <a:xfrm flipH="1" rot="10800000">
            <a:off x="4824700" y="1511481"/>
            <a:ext cx="2737949" cy="70179"/>
          </a:xfrm>
          <a:custGeom>
            <a:rect b="b" l="l" r="r" t="t"/>
            <a:pathLst>
              <a:path extrusionOk="0" h="27766" w="80333">
                <a:moveTo>
                  <a:pt x="1" y="0"/>
                </a:moveTo>
                <a:lnTo>
                  <a:pt x="1" y="27766"/>
                </a:lnTo>
                <a:lnTo>
                  <a:pt x="80332" y="27766"/>
                </a:lnTo>
                <a:lnTo>
                  <a:pt x="80332" y="0"/>
                </a:lnTo>
                <a:close/>
              </a:path>
            </a:pathLst>
          </a:custGeom>
          <a:solidFill>
            <a:srgbClr val="037BA3"/>
          </a:solidFill>
          <a:ln>
            <a:noFill/>
          </a:ln>
        </p:spPr>
        <p:txBody>
          <a:bodyPr anchorCtr="0" anchor="ctr" bIns="91425" lIns="457200" spcFirstLastPara="1" rIns="4572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/>
        </p:nvSpPr>
        <p:spPr>
          <a:xfrm>
            <a:off x="667175" y="319531"/>
            <a:ext cx="818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PT" sz="2400">
                <a:solidFill>
                  <a:srgbClr val="006688"/>
                </a:solidFill>
              </a:rPr>
              <a:t>EXECUTION TIME - EXAMPLE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8431"/>
            <a:ext cx="8839197" cy="259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/>
          <p:nvPr/>
        </p:nvSpPr>
        <p:spPr>
          <a:xfrm>
            <a:off x="1591400" y="1132375"/>
            <a:ext cx="25236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>
                <a:solidFill>
                  <a:schemeClr val="lt1"/>
                </a:solidFill>
              </a:rPr>
              <a:t>Tax Incentives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m desenho&#10;&#10;Descrição gerada automaticamente" id="245" name="Google Shape;24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219" y="1104710"/>
            <a:ext cx="438494" cy="801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/>
        </p:nvSpPr>
        <p:spPr>
          <a:xfrm>
            <a:off x="667175" y="319531"/>
            <a:ext cx="81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PT" sz="2400">
                <a:solidFill>
                  <a:srgbClr val="006688"/>
                </a:solidFill>
              </a:rPr>
              <a:t>SIFIDE - R&amp;D Tax Incentive System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750" y="1302443"/>
            <a:ext cx="3913851" cy="2544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5"/>
          <p:cNvPicPr preferRelativeResize="0"/>
          <p:nvPr/>
        </p:nvPicPr>
        <p:blipFill rotWithShape="1">
          <a:blip r:embed="rId4">
            <a:alphaModFix/>
          </a:blip>
          <a:srcRect b="0" l="0" r="0" t="15297"/>
          <a:stretch/>
        </p:blipFill>
        <p:spPr>
          <a:xfrm>
            <a:off x="611125" y="1610123"/>
            <a:ext cx="3615675" cy="2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5"/>
          <p:cNvSpPr/>
          <p:nvPr/>
        </p:nvSpPr>
        <p:spPr>
          <a:xfrm flipH="1" rot="10800000">
            <a:off x="725075" y="1429178"/>
            <a:ext cx="1774154" cy="104747"/>
          </a:xfrm>
          <a:custGeom>
            <a:rect b="b" l="l" r="r" t="t"/>
            <a:pathLst>
              <a:path extrusionOk="0" h="27766" w="80333">
                <a:moveTo>
                  <a:pt x="1" y="0"/>
                </a:moveTo>
                <a:lnTo>
                  <a:pt x="1" y="27766"/>
                </a:lnTo>
                <a:lnTo>
                  <a:pt x="80332" y="27766"/>
                </a:lnTo>
                <a:lnTo>
                  <a:pt x="80332" y="0"/>
                </a:lnTo>
                <a:close/>
              </a:path>
            </a:pathLst>
          </a:custGeom>
          <a:solidFill>
            <a:srgbClr val="037BA3"/>
          </a:solidFill>
          <a:ln>
            <a:noFill/>
          </a:ln>
        </p:spPr>
        <p:txBody>
          <a:bodyPr anchorCtr="0" anchor="ctr" bIns="91425" lIns="457200" spcFirstLastPara="1" rIns="4572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5"/>
          <p:cNvSpPr txBox="1"/>
          <p:nvPr/>
        </p:nvSpPr>
        <p:spPr>
          <a:xfrm>
            <a:off x="611125" y="3771477"/>
            <a:ext cx="3558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668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006688"/>
                </a:solidFill>
              </a:rPr>
              <a:t>Incentive’s rate</a:t>
            </a:r>
            <a:endParaRPr b="1">
              <a:solidFill>
                <a:srgbClr val="006688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6688"/>
              </a:buClr>
              <a:buSzPts val="1400"/>
              <a:buChar char="●"/>
            </a:pPr>
            <a:r>
              <a:rPr lang="pt-PT">
                <a:solidFill>
                  <a:srgbClr val="006688"/>
                </a:solidFill>
              </a:rPr>
              <a:t>32.5 up to 82.5%</a:t>
            </a:r>
            <a:endParaRPr>
              <a:solidFill>
                <a:srgbClr val="00668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</a:rPr>
              <a:t>                                                                   </a:t>
            </a:r>
            <a:r>
              <a:rPr lang="pt-PT" sz="18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/>
        </p:nvSpPr>
        <p:spPr>
          <a:xfrm>
            <a:off x="667175" y="319531"/>
            <a:ext cx="81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PT" sz="2400">
                <a:solidFill>
                  <a:srgbClr val="006688"/>
                </a:solidFill>
              </a:rPr>
              <a:t>T</a:t>
            </a:r>
            <a:r>
              <a:rPr b="1" lang="pt-PT" sz="2400">
                <a:solidFill>
                  <a:srgbClr val="006688"/>
                </a:solidFill>
              </a:rPr>
              <a:t>ax Benefits for Productive Investment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650" y="1210450"/>
            <a:ext cx="5724500" cy="345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texto, gráficos de vetor, rainha, símbolo&#10;&#10;Descrição gerada automaticamente" id="261" name="Google Shape;26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7851" y="1148749"/>
            <a:ext cx="2113249" cy="240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0" y="25"/>
            <a:ext cx="9144000" cy="5149800"/>
          </a:xfrm>
          <a:prstGeom prst="rect">
            <a:avLst/>
          </a:prstGeom>
          <a:solidFill>
            <a:srgbClr val="0066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2288" y="247893"/>
            <a:ext cx="966063" cy="56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699415" y="566650"/>
            <a:ext cx="4280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300" lIns="68600" spcFirstLastPara="1" rIns="68600" wrap="square" tIns="34300">
            <a:spAutoFit/>
          </a:bodyPr>
          <a:lstStyle/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PT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Who am I?</a:t>
            </a:r>
            <a:endParaRPr b="1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m desenho&#10;&#10;Descrição gerada automaticamente" id="122" name="Google Shape;12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361" y="517525"/>
            <a:ext cx="291944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/>
          <p:nvPr/>
        </p:nvSpPr>
        <p:spPr>
          <a:xfrm>
            <a:off x="3311250" y="1133250"/>
            <a:ext cx="5537100" cy="3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PT">
                <a:solidFill>
                  <a:srgbClr val="FFFFFF"/>
                </a:solidFill>
              </a:rPr>
              <a:t>35 years old, Married, 1 baby girl (8 months old).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PT">
                <a:solidFill>
                  <a:srgbClr val="FFFFFF"/>
                </a:solidFill>
              </a:rPr>
              <a:t>I am a Football Fan, having also played. I keep playing amongst friends 2 or 3 times a week.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PT">
                <a:solidFill>
                  <a:srgbClr val="FFFFFF"/>
                </a:solidFill>
              </a:rPr>
              <a:t>I hold a BSc in Economics and a MSc in Management, where I specialised in strategic Management.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PT">
                <a:solidFill>
                  <a:srgbClr val="FFFFFF"/>
                </a:solidFill>
              </a:rPr>
              <a:t>Started my career in accounting. Then moved as a financial analyst for the CFO of a large Pharmaceutical Group.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PT">
                <a:solidFill>
                  <a:srgbClr val="FFFFFF"/>
                </a:solidFill>
              </a:rPr>
              <a:t>I started my career at Yunit in 2015 as a Consultant and Analyst. 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PT">
                <a:solidFill>
                  <a:srgbClr val="FFFFFF"/>
                </a:solidFill>
              </a:rPr>
              <a:t>I have been our CFO since 2019.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848350" y="3575950"/>
            <a:ext cx="1967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91135" marR="300355" rtl="0" algn="ctr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900">
                <a:solidFill>
                  <a:srgbClr val="FFFFFF"/>
                </a:solidFill>
              </a:rPr>
              <a:t>jose.brandao</a:t>
            </a:r>
            <a:r>
              <a:rPr b="1" i="0" lang="pt-PT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@yunit.pt</a:t>
            </a:r>
            <a:endParaRPr b="1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775" y="1455428"/>
            <a:ext cx="1673675" cy="15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/>
          <p:nvPr/>
        </p:nvSpPr>
        <p:spPr>
          <a:xfrm>
            <a:off x="667175" y="319531"/>
            <a:ext cx="81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PT" sz="2400">
                <a:solidFill>
                  <a:srgbClr val="006688"/>
                </a:solidFill>
              </a:rPr>
              <a:t>Tax Benefits for Productive Investment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37"/>
          <p:cNvPicPr preferRelativeResize="0"/>
          <p:nvPr/>
        </p:nvPicPr>
        <p:blipFill rotWithShape="1">
          <a:blip r:embed="rId3">
            <a:alphaModFix/>
          </a:blip>
          <a:srcRect b="-3594" l="0" r="-2176" t="0"/>
          <a:stretch/>
        </p:blipFill>
        <p:spPr>
          <a:xfrm>
            <a:off x="3879010" y="1198300"/>
            <a:ext cx="2914415" cy="236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850" y="1198300"/>
            <a:ext cx="2914414" cy="3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93426" y="1394800"/>
            <a:ext cx="1845875" cy="196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/>
          <p:nvPr/>
        </p:nvSpPr>
        <p:spPr>
          <a:xfrm>
            <a:off x="1591400" y="1132370"/>
            <a:ext cx="2418900" cy="13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>
                <a:solidFill>
                  <a:schemeClr val="lt1"/>
                </a:solidFill>
              </a:rPr>
              <a:t>Case studies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m desenho&#10;&#10;Descrição gerada automaticamente" id="275" name="Google Shape;27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219" y="1104710"/>
            <a:ext cx="438494" cy="801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/>
          <p:nvPr/>
        </p:nvSpPr>
        <p:spPr>
          <a:xfrm>
            <a:off x="667175" y="319531"/>
            <a:ext cx="81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PT" sz="2400">
                <a:solidFill>
                  <a:srgbClr val="006688"/>
                </a:solidFill>
              </a:rPr>
              <a:t>Case study 1</a:t>
            </a: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 – Prod</a:t>
            </a:r>
            <a:r>
              <a:rPr b="1" lang="pt-PT" sz="2400">
                <a:solidFill>
                  <a:srgbClr val="006688"/>
                </a:solidFill>
              </a:rPr>
              <a:t>uctive Innovation</a:t>
            </a: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pt-PT" sz="2400">
                <a:solidFill>
                  <a:srgbClr val="006688"/>
                </a:solidFill>
              </a:rPr>
              <a:t>Shoes industry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9"/>
          <p:cNvSpPr/>
          <p:nvPr/>
        </p:nvSpPr>
        <p:spPr>
          <a:xfrm>
            <a:off x="590969" y="1272150"/>
            <a:ext cx="474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>
                <a:solidFill>
                  <a:srgbClr val="008EC0"/>
                </a:solidFill>
              </a:rPr>
              <a:t>Project Goal: </a:t>
            </a:r>
            <a:r>
              <a:rPr lang="pt-PT" sz="1200">
                <a:solidFill>
                  <a:srgbClr val="436B8A"/>
                </a:solidFill>
              </a:rPr>
              <a:t>Development and Manufacture of fully customisable luxury footwear through digital channels.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  <p:grpSp>
        <p:nvGrpSpPr>
          <p:cNvPr id="282" name="Google Shape;282;p39"/>
          <p:cNvGrpSpPr/>
          <p:nvPr/>
        </p:nvGrpSpPr>
        <p:grpSpPr>
          <a:xfrm>
            <a:off x="5641439" y="1078649"/>
            <a:ext cx="2619739" cy="557066"/>
            <a:chOff x="8439333" y="3917659"/>
            <a:chExt cx="3492985" cy="742755"/>
          </a:xfrm>
        </p:grpSpPr>
        <p:sp>
          <p:nvSpPr>
            <p:cNvPr id="283" name="Google Shape;283;p39"/>
            <p:cNvSpPr txBox="1"/>
            <p:nvPr/>
          </p:nvSpPr>
          <p:spPr>
            <a:xfrm>
              <a:off x="8439333" y="4318414"/>
              <a:ext cx="10575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25"/>
                <a:buFont typeface="Arial"/>
                <a:buNone/>
              </a:pPr>
              <a:r>
                <a:rPr b="1" lang="pt-PT" sz="1125">
                  <a:solidFill>
                    <a:srgbClr val="008EC0"/>
                  </a:solidFill>
                </a:rPr>
                <a:t>REGION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4" name="Google Shape;284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06941" y="3976415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1654442" y="3976414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39"/>
            <p:cNvSpPr/>
            <p:nvPr/>
          </p:nvSpPr>
          <p:spPr>
            <a:xfrm>
              <a:off x="10172712" y="3994010"/>
              <a:ext cx="1627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PT" sz="1200" u="sng" cap="none" strike="noStrike">
                  <a:solidFill>
                    <a:srgbClr val="0A6788"/>
                  </a:solidFill>
                  <a:latin typeface="Arial"/>
                  <a:ea typeface="Arial"/>
                  <a:cs typeface="Arial"/>
                  <a:sym typeface="Arial"/>
                </a:rPr>
                <a:t>Nort</a:t>
              </a:r>
              <a:r>
                <a:rPr lang="pt-PT" sz="1200" u="sng">
                  <a:solidFill>
                    <a:srgbClr val="0A6788"/>
                  </a:solidFill>
                </a:rPr>
                <a:t>h of Portugal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D.png" id="287" name="Google Shape;287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39333" y="3917659"/>
              <a:ext cx="383340" cy="3833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8" name="Google Shape;288;p39"/>
          <p:cNvGrpSpPr/>
          <p:nvPr/>
        </p:nvGrpSpPr>
        <p:grpSpPr>
          <a:xfrm>
            <a:off x="5641439" y="2216683"/>
            <a:ext cx="2619739" cy="690925"/>
            <a:chOff x="8083733" y="4668954"/>
            <a:chExt cx="3492985" cy="921234"/>
          </a:xfrm>
        </p:grpSpPr>
        <p:grpSp>
          <p:nvGrpSpPr>
            <p:cNvPr id="289" name="Google Shape;289;p39"/>
            <p:cNvGrpSpPr/>
            <p:nvPr/>
          </p:nvGrpSpPr>
          <p:grpSpPr>
            <a:xfrm>
              <a:off x="8134795" y="4668954"/>
              <a:ext cx="327484" cy="370616"/>
              <a:chOff x="5292087" y="3779462"/>
              <a:chExt cx="391213" cy="465306"/>
            </a:xfrm>
          </p:grpSpPr>
          <p:sp>
            <p:nvSpPr>
              <p:cNvPr id="290" name="Google Shape;290;p39"/>
              <p:cNvSpPr/>
              <p:nvPr/>
            </p:nvSpPr>
            <p:spPr>
              <a:xfrm>
                <a:off x="5428419" y="3933576"/>
                <a:ext cx="121513" cy="240062"/>
              </a:xfrm>
              <a:custGeom>
                <a:rect b="b" l="l" r="r" t="t"/>
                <a:pathLst>
                  <a:path extrusionOk="0" h="162" w="82">
                    <a:moveTo>
                      <a:pt x="46" y="84"/>
                    </a:moveTo>
                    <a:lnTo>
                      <a:pt x="46" y="119"/>
                    </a:lnTo>
                    <a:lnTo>
                      <a:pt x="51" y="117"/>
                    </a:lnTo>
                    <a:lnTo>
                      <a:pt x="55" y="114"/>
                    </a:lnTo>
                    <a:lnTo>
                      <a:pt x="58" y="111"/>
                    </a:lnTo>
                    <a:lnTo>
                      <a:pt x="60" y="108"/>
                    </a:lnTo>
                    <a:lnTo>
                      <a:pt x="61" y="105"/>
                    </a:lnTo>
                    <a:lnTo>
                      <a:pt x="63" y="101"/>
                    </a:lnTo>
                    <a:lnTo>
                      <a:pt x="61" y="96"/>
                    </a:lnTo>
                    <a:lnTo>
                      <a:pt x="60" y="93"/>
                    </a:lnTo>
                    <a:lnTo>
                      <a:pt x="58" y="90"/>
                    </a:lnTo>
                    <a:lnTo>
                      <a:pt x="52" y="87"/>
                    </a:lnTo>
                    <a:lnTo>
                      <a:pt x="46" y="84"/>
                    </a:lnTo>
                    <a:close/>
                    <a:moveTo>
                      <a:pt x="36" y="30"/>
                    </a:moveTo>
                    <a:lnTo>
                      <a:pt x="30" y="33"/>
                    </a:lnTo>
                    <a:lnTo>
                      <a:pt x="25" y="36"/>
                    </a:lnTo>
                    <a:lnTo>
                      <a:pt x="24" y="38"/>
                    </a:lnTo>
                    <a:lnTo>
                      <a:pt x="22" y="41"/>
                    </a:lnTo>
                    <a:lnTo>
                      <a:pt x="22" y="45"/>
                    </a:lnTo>
                    <a:lnTo>
                      <a:pt x="22" y="50"/>
                    </a:lnTo>
                    <a:lnTo>
                      <a:pt x="24" y="53"/>
                    </a:lnTo>
                    <a:lnTo>
                      <a:pt x="25" y="54"/>
                    </a:lnTo>
                    <a:lnTo>
                      <a:pt x="30" y="57"/>
                    </a:lnTo>
                    <a:lnTo>
                      <a:pt x="36" y="60"/>
                    </a:lnTo>
                    <a:lnTo>
                      <a:pt x="36" y="30"/>
                    </a:lnTo>
                    <a:close/>
                    <a:moveTo>
                      <a:pt x="40" y="0"/>
                    </a:moveTo>
                    <a:lnTo>
                      <a:pt x="43" y="2"/>
                    </a:lnTo>
                    <a:lnTo>
                      <a:pt x="45" y="3"/>
                    </a:lnTo>
                    <a:lnTo>
                      <a:pt x="46" y="6"/>
                    </a:lnTo>
                    <a:lnTo>
                      <a:pt x="46" y="15"/>
                    </a:lnTo>
                    <a:lnTo>
                      <a:pt x="54" y="17"/>
                    </a:lnTo>
                    <a:lnTo>
                      <a:pt x="60" y="18"/>
                    </a:lnTo>
                    <a:lnTo>
                      <a:pt x="66" y="21"/>
                    </a:lnTo>
                    <a:lnTo>
                      <a:pt x="70" y="27"/>
                    </a:lnTo>
                    <a:lnTo>
                      <a:pt x="73" y="30"/>
                    </a:lnTo>
                    <a:lnTo>
                      <a:pt x="76" y="35"/>
                    </a:lnTo>
                    <a:lnTo>
                      <a:pt x="78" y="39"/>
                    </a:lnTo>
                    <a:lnTo>
                      <a:pt x="78" y="42"/>
                    </a:lnTo>
                    <a:lnTo>
                      <a:pt x="78" y="47"/>
                    </a:lnTo>
                    <a:lnTo>
                      <a:pt x="75" y="50"/>
                    </a:lnTo>
                    <a:lnTo>
                      <a:pt x="72" y="51"/>
                    </a:lnTo>
                    <a:lnTo>
                      <a:pt x="69" y="53"/>
                    </a:lnTo>
                    <a:lnTo>
                      <a:pt x="64" y="51"/>
                    </a:lnTo>
                    <a:lnTo>
                      <a:pt x="61" y="50"/>
                    </a:lnTo>
                    <a:lnTo>
                      <a:pt x="60" y="47"/>
                    </a:lnTo>
                    <a:lnTo>
                      <a:pt x="58" y="44"/>
                    </a:lnTo>
                    <a:lnTo>
                      <a:pt x="57" y="39"/>
                    </a:lnTo>
                    <a:lnTo>
                      <a:pt x="54" y="36"/>
                    </a:lnTo>
                    <a:lnTo>
                      <a:pt x="51" y="33"/>
                    </a:lnTo>
                    <a:lnTo>
                      <a:pt x="46" y="30"/>
                    </a:lnTo>
                    <a:lnTo>
                      <a:pt x="46" y="63"/>
                    </a:lnTo>
                    <a:lnTo>
                      <a:pt x="54" y="66"/>
                    </a:lnTo>
                    <a:lnTo>
                      <a:pt x="61" y="68"/>
                    </a:lnTo>
                    <a:lnTo>
                      <a:pt x="67" y="71"/>
                    </a:lnTo>
                    <a:lnTo>
                      <a:pt x="72" y="75"/>
                    </a:lnTo>
                    <a:lnTo>
                      <a:pt x="76" y="80"/>
                    </a:lnTo>
                    <a:lnTo>
                      <a:pt x="79" y="84"/>
                    </a:lnTo>
                    <a:lnTo>
                      <a:pt x="81" y="92"/>
                    </a:lnTo>
                    <a:lnTo>
                      <a:pt x="82" y="98"/>
                    </a:lnTo>
                    <a:lnTo>
                      <a:pt x="81" y="107"/>
                    </a:lnTo>
                    <a:lnTo>
                      <a:pt x="78" y="114"/>
                    </a:lnTo>
                    <a:lnTo>
                      <a:pt x="75" y="120"/>
                    </a:lnTo>
                    <a:lnTo>
                      <a:pt x="70" y="123"/>
                    </a:lnTo>
                    <a:lnTo>
                      <a:pt x="66" y="128"/>
                    </a:lnTo>
                    <a:lnTo>
                      <a:pt x="60" y="131"/>
                    </a:lnTo>
                    <a:lnTo>
                      <a:pt x="52" y="132"/>
                    </a:lnTo>
                    <a:lnTo>
                      <a:pt x="46" y="134"/>
                    </a:lnTo>
                    <a:lnTo>
                      <a:pt x="46" y="153"/>
                    </a:lnTo>
                    <a:lnTo>
                      <a:pt x="45" y="156"/>
                    </a:lnTo>
                    <a:lnTo>
                      <a:pt x="45" y="159"/>
                    </a:lnTo>
                    <a:lnTo>
                      <a:pt x="43" y="161"/>
                    </a:lnTo>
                    <a:lnTo>
                      <a:pt x="40" y="162"/>
                    </a:lnTo>
                    <a:lnTo>
                      <a:pt x="39" y="161"/>
                    </a:lnTo>
                    <a:lnTo>
                      <a:pt x="37" y="161"/>
                    </a:lnTo>
                    <a:lnTo>
                      <a:pt x="36" y="158"/>
                    </a:lnTo>
                    <a:lnTo>
                      <a:pt x="36" y="155"/>
                    </a:lnTo>
                    <a:lnTo>
                      <a:pt x="36" y="134"/>
                    </a:lnTo>
                    <a:lnTo>
                      <a:pt x="27" y="132"/>
                    </a:lnTo>
                    <a:lnTo>
                      <a:pt x="19" y="129"/>
                    </a:lnTo>
                    <a:lnTo>
                      <a:pt x="13" y="126"/>
                    </a:lnTo>
                    <a:lnTo>
                      <a:pt x="9" y="122"/>
                    </a:lnTo>
                    <a:lnTo>
                      <a:pt x="4" y="116"/>
                    </a:lnTo>
                    <a:lnTo>
                      <a:pt x="1" y="111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3" y="93"/>
                    </a:lnTo>
                    <a:lnTo>
                      <a:pt x="6" y="92"/>
                    </a:lnTo>
                    <a:lnTo>
                      <a:pt x="10" y="90"/>
                    </a:lnTo>
                    <a:lnTo>
                      <a:pt x="13" y="92"/>
                    </a:lnTo>
                    <a:lnTo>
                      <a:pt x="16" y="92"/>
                    </a:lnTo>
                    <a:lnTo>
                      <a:pt x="18" y="95"/>
                    </a:lnTo>
                    <a:lnTo>
                      <a:pt x="19" y="98"/>
                    </a:lnTo>
                    <a:lnTo>
                      <a:pt x="21" y="102"/>
                    </a:lnTo>
                    <a:lnTo>
                      <a:pt x="22" y="107"/>
                    </a:lnTo>
                    <a:lnTo>
                      <a:pt x="24" y="110"/>
                    </a:lnTo>
                    <a:lnTo>
                      <a:pt x="27" y="113"/>
                    </a:lnTo>
                    <a:lnTo>
                      <a:pt x="31" y="116"/>
                    </a:lnTo>
                    <a:lnTo>
                      <a:pt x="36" y="117"/>
                    </a:lnTo>
                    <a:lnTo>
                      <a:pt x="36" y="81"/>
                    </a:lnTo>
                    <a:lnTo>
                      <a:pt x="27" y="78"/>
                    </a:lnTo>
                    <a:lnTo>
                      <a:pt x="18" y="74"/>
                    </a:lnTo>
                    <a:lnTo>
                      <a:pt x="13" y="72"/>
                    </a:lnTo>
                    <a:lnTo>
                      <a:pt x="10" y="68"/>
                    </a:lnTo>
                    <a:lnTo>
                      <a:pt x="7" y="65"/>
                    </a:lnTo>
                    <a:lnTo>
                      <a:pt x="4" y="60"/>
                    </a:lnTo>
                    <a:lnTo>
                      <a:pt x="3" y="54"/>
                    </a:lnTo>
                    <a:lnTo>
                      <a:pt x="3" y="47"/>
                    </a:lnTo>
                    <a:lnTo>
                      <a:pt x="3" y="39"/>
                    </a:lnTo>
                    <a:lnTo>
                      <a:pt x="6" y="32"/>
                    </a:lnTo>
                    <a:lnTo>
                      <a:pt x="10" y="26"/>
                    </a:lnTo>
                    <a:lnTo>
                      <a:pt x="21" y="18"/>
                    </a:lnTo>
                    <a:lnTo>
                      <a:pt x="36" y="15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39"/>
              <p:cNvSpPr/>
              <p:nvPr/>
            </p:nvSpPr>
            <p:spPr>
              <a:xfrm>
                <a:off x="5370627" y="3779462"/>
                <a:ext cx="237098" cy="118549"/>
              </a:xfrm>
              <a:custGeom>
                <a:rect b="b" l="l" r="r" t="t"/>
                <a:pathLst>
                  <a:path extrusionOk="0" h="80" w="160">
                    <a:moveTo>
                      <a:pt x="34" y="26"/>
                    </a:moveTo>
                    <a:lnTo>
                      <a:pt x="33" y="27"/>
                    </a:lnTo>
                    <a:lnTo>
                      <a:pt x="58" y="54"/>
                    </a:lnTo>
                    <a:lnTo>
                      <a:pt x="100" y="54"/>
                    </a:lnTo>
                    <a:lnTo>
                      <a:pt x="126" y="27"/>
                    </a:lnTo>
                    <a:lnTo>
                      <a:pt x="124" y="26"/>
                    </a:lnTo>
                    <a:lnTo>
                      <a:pt x="123" y="26"/>
                    </a:lnTo>
                    <a:lnTo>
                      <a:pt x="123" y="27"/>
                    </a:lnTo>
                    <a:lnTo>
                      <a:pt x="121" y="29"/>
                    </a:lnTo>
                    <a:lnTo>
                      <a:pt x="118" y="30"/>
                    </a:lnTo>
                    <a:lnTo>
                      <a:pt x="115" y="32"/>
                    </a:lnTo>
                    <a:lnTo>
                      <a:pt x="112" y="33"/>
                    </a:lnTo>
                    <a:lnTo>
                      <a:pt x="108" y="35"/>
                    </a:lnTo>
                    <a:lnTo>
                      <a:pt x="102" y="35"/>
                    </a:lnTo>
                    <a:lnTo>
                      <a:pt x="96" y="35"/>
                    </a:lnTo>
                    <a:lnTo>
                      <a:pt x="91" y="33"/>
                    </a:lnTo>
                    <a:lnTo>
                      <a:pt x="88" y="32"/>
                    </a:lnTo>
                    <a:lnTo>
                      <a:pt x="85" y="30"/>
                    </a:lnTo>
                    <a:lnTo>
                      <a:pt x="82" y="29"/>
                    </a:lnTo>
                    <a:lnTo>
                      <a:pt x="81" y="27"/>
                    </a:lnTo>
                    <a:lnTo>
                      <a:pt x="81" y="26"/>
                    </a:lnTo>
                    <a:lnTo>
                      <a:pt x="79" y="26"/>
                    </a:lnTo>
                    <a:lnTo>
                      <a:pt x="78" y="26"/>
                    </a:lnTo>
                    <a:lnTo>
                      <a:pt x="78" y="27"/>
                    </a:lnTo>
                    <a:lnTo>
                      <a:pt x="76" y="29"/>
                    </a:lnTo>
                    <a:lnTo>
                      <a:pt x="73" y="30"/>
                    </a:lnTo>
                    <a:lnTo>
                      <a:pt x="70" y="32"/>
                    </a:lnTo>
                    <a:lnTo>
                      <a:pt x="67" y="33"/>
                    </a:lnTo>
                    <a:lnTo>
                      <a:pt x="63" y="35"/>
                    </a:lnTo>
                    <a:lnTo>
                      <a:pt x="57" y="35"/>
                    </a:lnTo>
                    <a:lnTo>
                      <a:pt x="51" y="35"/>
                    </a:lnTo>
                    <a:lnTo>
                      <a:pt x="46" y="33"/>
                    </a:lnTo>
                    <a:lnTo>
                      <a:pt x="43" y="32"/>
                    </a:lnTo>
                    <a:lnTo>
                      <a:pt x="40" y="30"/>
                    </a:lnTo>
                    <a:lnTo>
                      <a:pt x="37" y="29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4" y="26"/>
                    </a:lnTo>
                    <a:close/>
                    <a:moveTo>
                      <a:pt x="34" y="0"/>
                    </a:moveTo>
                    <a:lnTo>
                      <a:pt x="40" y="2"/>
                    </a:lnTo>
                    <a:lnTo>
                      <a:pt x="45" y="2"/>
                    </a:lnTo>
                    <a:lnTo>
                      <a:pt x="48" y="5"/>
                    </a:lnTo>
                    <a:lnTo>
                      <a:pt x="51" y="6"/>
                    </a:lnTo>
                    <a:lnTo>
                      <a:pt x="54" y="8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60" y="8"/>
                    </a:lnTo>
                    <a:lnTo>
                      <a:pt x="63" y="6"/>
                    </a:lnTo>
                    <a:lnTo>
                      <a:pt x="66" y="5"/>
                    </a:lnTo>
                    <a:lnTo>
                      <a:pt x="69" y="2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5" y="2"/>
                    </a:lnTo>
                    <a:lnTo>
                      <a:pt x="90" y="2"/>
                    </a:lnTo>
                    <a:lnTo>
                      <a:pt x="93" y="5"/>
                    </a:lnTo>
                    <a:lnTo>
                      <a:pt x="96" y="6"/>
                    </a:lnTo>
                    <a:lnTo>
                      <a:pt x="99" y="8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3" y="9"/>
                    </a:lnTo>
                    <a:lnTo>
                      <a:pt x="105" y="8"/>
                    </a:lnTo>
                    <a:lnTo>
                      <a:pt x="108" y="6"/>
                    </a:lnTo>
                    <a:lnTo>
                      <a:pt x="111" y="5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24" y="0"/>
                    </a:lnTo>
                    <a:lnTo>
                      <a:pt x="130" y="2"/>
                    </a:lnTo>
                    <a:lnTo>
                      <a:pt x="135" y="2"/>
                    </a:lnTo>
                    <a:lnTo>
                      <a:pt x="138" y="5"/>
                    </a:lnTo>
                    <a:lnTo>
                      <a:pt x="141" y="6"/>
                    </a:lnTo>
                    <a:lnTo>
                      <a:pt x="144" y="8"/>
                    </a:lnTo>
                    <a:lnTo>
                      <a:pt x="145" y="9"/>
                    </a:lnTo>
                    <a:lnTo>
                      <a:pt x="145" y="9"/>
                    </a:lnTo>
                    <a:lnTo>
                      <a:pt x="147" y="9"/>
                    </a:lnTo>
                    <a:lnTo>
                      <a:pt x="151" y="11"/>
                    </a:lnTo>
                    <a:lnTo>
                      <a:pt x="156" y="12"/>
                    </a:lnTo>
                    <a:lnTo>
                      <a:pt x="159" y="17"/>
                    </a:lnTo>
                    <a:lnTo>
                      <a:pt x="160" y="21"/>
                    </a:lnTo>
                    <a:lnTo>
                      <a:pt x="159" y="27"/>
                    </a:lnTo>
                    <a:lnTo>
                      <a:pt x="156" y="30"/>
                    </a:lnTo>
                    <a:lnTo>
                      <a:pt x="117" y="77"/>
                    </a:lnTo>
                    <a:lnTo>
                      <a:pt x="114" y="78"/>
                    </a:lnTo>
                    <a:lnTo>
                      <a:pt x="111" y="80"/>
                    </a:lnTo>
                    <a:lnTo>
                      <a:pt x="106" y="80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5" y="78"/>
                    </a:lnTo>
                    <a:lnTo>
                      <a:pt x="43" y="75"/>
                    </a:lnTo>
                    <a:lnTo>
                      <a:pt x="3" y="30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3" y="12"/>
                    </a:lnTo>
                    <a:lnTo>
                      <a:pt x="7" y="11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39"/>
              <p:cNvSpPr/>
              <p:nvPr/>
            </p:nvSpPr>
            <p:spPr>
              <a:xfrm>
                <a:off x="5292087" y="3863928"/>
                <a:ext cx="391213" cy="380840"/>
              </a:xfrm>
              <a:custGeom>
                <a:rect b="b" l="l" r="r" t="t"/>
                <a:pathLst>
                  <a:path extrusionOk="0" h="257" w="264">
                    <a:moveTo>
                      <a:pt x="107" y="26"/>
                    </a:moveTo>
                    <a:lnTo>
                      <a:pt x="89" y="37"/>
                    </a:lnTo>
                    <a:lnTo>
                      <a:pt x="71" y="49"/>
                    </a:lnTo>
                    <a:lnTo>
                      <a:pt x="57" y="59"/>
                    </a:lnTo>
                    <a:lnTo>
                      <a:pt x="47" y="70"/>
                    </a:lnTo>
                    <a:lnTo>
                      <a:pt x="42" y="77"/>
                    </a:lnTo>
                    <a:lnTo>
                      <a:pt x="39" y="89"/>
                    </a:lnTo>
                    <a:lnTo>
                      <a:pt x="38" y="107"/>
                    </a:lnTo>
                    <a:lnTo>
                      <a:pt x="36" y="127"/>
                    </a:lnTo>
                    <a:lnTo>
                      <a:pt x="35" y="148"/>
                    </a:lnTo>
                    <a:lnTo>
                      <a:pt x="35" y="166"/>
                    </a:lnTo>
                    <a:lnTo>
                      <a:pt x="33" y="181"/>
                    </a:lnTo>
                    <a:lnTo>
                      <a:pt x="33" y="190"/>
                    </a:lnTo>
                    <a:lnTo>
                      <a:pt x="32" y="194"/>
                    </a:lnTo>
                    <a:lnTo>
                      <a:pt x="30" y="199"/>
                    </a:lnTo>
                    <a:lnTo>
                      <a:pt x="29" y="205"/>
                    </a:lnTo>
                    <a:lnTo>
                      <a:pt x="27" y="208"/>
                    </a:lnTo>
                    <a:lnTo>
                      <a:pt x="26" y="211"/>
                    </a:lnTo>
                    <a:lnTo>
                      <a:pt x="26" y="212"/>
                    </a:lnTo>
                    <a:lnTo>
                      <a:pt x="27" y="214"/>
                    </a:lnTo>
                    <a:lnTo>
                      <a:pt x="29" y="215"/>
                    </a:lnTo>
                    <a:lnTo>
                      <a:pt x="30" y="217"/>
                    </a:lnTo>
                    <a:lnTo>
                      <a:pt x="38" y="220"/>
                    </a:lnTo>
                    <a:lnTo>
                      <a:pt x="51" y="223"/>
                    </a:lnTo>
                    <a:lnTo>
                      <a:pt x="72" y="227"/>
                    </a:lnTo>
                    <a:lnTo>
                      <a:pt x="99" y="230"/>
                    </a:lnTo>
                    <a:lnTo>
                      <a:pt x="132" y="232"/>
                    </a:lnTo>
                    <a:lnTo>
                      <a:pt x="162" y="230"/>
                    </a:lnTo>
                    <a:lnTo>
                      <a:pt x="188" y="227"/>
                    </a:lnTo>
                    <a:lnTo>
                      <a:pt x="210" y="223"/>
                    </a:lnTo>
                    <a:lnTo>
                      <a:pt x="225" y="220"/>
                    </a:lnTo>
                    <a:lnTo>
                      <a:pt x="234" y="217"/>
                    </a:lnTo>
                    <a:lnTo>
                      <a:pt x="237" y="215"/>
                    </a:lnTo>
                    <a:lnTo>
                      <a:pt x="239" y="214"/>
                    </a:lnTo>
                    <a:lnTo>
                      <a:pt x="239" y="212"/>
                    </a:lnTo>
                    <a:lnTo>
                      <a:pt x="239" y="211"/>
                    </a:lnTo>
                    <a:lnTo>
                      <a:pt x="237" y="208"/>
                    </a:lnTo>
                    <a:lnTo>
                      <a:pt x="236" y="205"/>
                    </a:lnTo>
                    <a:lnTo>
                      <a:pt x="234" y="199"/>
                    </a:lnTo>
                    <a:lnTo>
                      <a:pt x="233" y="194"/>
                    </a:lnTo>
                    <a:lnTo>
                      <a:pt x="233" y="190"/>
                    </a:lnTo>
                    <a:lnTo>
                      <a:pt x="231" y="181"/>
                    </a:lnTo>
                    <a:lnTo>
                      <a:pt x="231" y="166"/>
                    </a:lnTo>
                    <a:lnTo>
                      <a:pt x="230" y="146"/>
                    </a:lnTo>
                    <a:lnTo>
                      <a:pt x="228" y="127"/>
                    </a:lnTo>
                    <a:lnTo>
                      <a:pt x="227" y="106"/>
                    </a:lnTo>
                    <a:lnTo>
                      <a:pt x="225" y="89"/>
                    </a:lnTo>
                    <a:lnTo>
                      <a:pt x="224" y="77"/>
                    </a:lnTo>
                    <a:lnTo>
                      <a:pt x="218" y="70"/>
                    </a:lnTo>
                    <a:lnTo>
                      <a:pt x="207" y="59"/>
                    </a:lnTo>
                    <a:lnTo>
                      <a:pt x="194" y="49"/>
                    </a:lnTo>
                    <a:lnTo>
                      <a:pt x="176" y="37"/>
                    </a:lnTo>
                    <a:lnTo>
                      <a:pt x="158" y="26"/>
                    </a:lnTo>
                    <a:lnTo>
                      <a:pt x="107" y="26"/>
                    </a:lnTo>
                    <a:close/>
                    <a:moveTo>
                      <a:pt x="104" y="0"/>
                    </a:moveTo>
                    <a:lnTo>
                      <a:pt x="161" y="0"/>
                    </a:lnTo>
                    <a:lnTo>
                      <a:pt x="164" y="0"/>
                    </a:lnTo>
                    <a:lnTo>
                      <a:pt x="168" y="2"/>
                    </a:lnTo>
                    <a:lnTo>
                      <a:pt x="179" y="8"/>
                    </a:lnTo>
                    <a:lnTo>
                      <a:pt x="195" y="18"/>
                    </a:lnTo>
                    <a:lnTo>
                      <a:pt x="212" y="31"/>
                    </a:lnTo>
                    <a:lnTo>
                      <a:pt x="228" y="43"/>
                    </a:lnTo>
                    <a:lnTo>
                      <a:pt x="242" y="58"/>
                    </a:lnTo>
                    <a:lnTo>
                      <a:pt x="248" y="71"/>
                    </a:lnTo>
                    <a:lnTo>
                      <a:pt x="251" y="86"/>
                    </a:lnTo>
                    <a:lnTo>
                      <a:pt x="252" y="109"/>
                    </a:lnTo>
                    <a:lnTo>
                      <a:pt x="255" y="134"/>
                    </a:lnTo>
                    <a:lnTo>
                      <a:pt x="257" y="164"/>
                    </a:lnTo>
                    <a:lnTo>
                      <a:pt x="257" y="175"/>
                    </a:lnTo>
                    <a:lnTo>
                      <a:pt x="257" y="185"/>
                    </a:lnTo>
                    <a:lnTo>
                      <a:pt x="258" y="190"/>
                    </a:lnTo>
                    <a:lnTo>
                      <a:pt x="258" y="191"/>
                    </a:lnTo>
                    <a:lnTo>
                      <a:pt x="260" y="194"/>
                    </a:lnTo>
                    <a:lnTo>
                      <a:pt x="263" y="200"/>
                    </a:lnTo>
                    <a:lnTo>
                      <a:pt x="264" y="209"/>
                    </a:lnTo>
                    <a:lnTo>
                      <a:pt x="263" y="220"/>
                    </a:lnTo>
                    <a:lnTo>
                      <a:pt x="258" y="230"/>
                    </a:lnTo>
                    <a:lnTo>
                      <a:pt x="246" y="239"/>
                    </a:lnTo>
                    <a:lnTo>
                      <a:pt x="234" y="244"/>
                    </a:lnTo>
                    <a:lnTo>
                      <a:pt x="215" y="248"/>
                    </a:lnTo>
                    <a:lnTo>
                      <a:pt x="191" y="253"/>
                    </a:lnTo>
                    <a:lnTo>
                      <a:pt x="162" y="256"/>
                    </a:lnTo>
                    <a:lnTo>
                      <a:pt x="132" y="257"/>
                    </a:lnTo>
                    <a:lnTo>
                      <a:pt x="93" y="256"/>
                    </a:lnTo>
                    <a:lnTo>
                      <a:pt x="60" y="251"/>
                    </a:lnTo>
                    <a:lnTo>
                      <a:pt x="35" y="245"/>
                    </a:lnTo>
                    <a:lnTo>
                      <a:pt x="20" y="239"/>
                    </a:lnTo>
                    <a:lnTo>
                      <a:pt x="6" y="230"/>
                    </a:lnTo>
                    <a:lnTo>
                      <a:pt x="2" y="220"/>
                    </a:lnTo>
                    <a:lnTo>
                      <a:pt x="0" y="209"/>
                    </a:lnTo>
                    <a:lnTo>
                      <a:pt x="3" y="200"/>
                    </a:lnTo>
                    <a:lnTo>
                      <a:pt x="5" y="194"/>
                    </a:lnTo>
                    <a:lnTo>
                      <a:pt x="6" y="190"/>
                    </a:lnTo>
                    <a:lnTo>
                      <a:pt x="8" y="185"/>
                    </a:lnTo>
                    <a:lnTo>
                      <a:pt x="8" y="176"/>
                    </a:lnTo>
                    <a:lnTo>
                      <a:pt x="9" y="164"/>
                    </a:lnTo>
                    <a:lnTo>
                      <a:pt x="11" y="136"/>
                    </a:lnTo>
                    <a:lnTo>
                      <a:pt x="12" y="109"/>
                    </a:lnTo>
                    <a:lnTo>
                      <a:pt x="14" y="86"/>
                    </a:lnTo>
                    <a:lnTo>
                      <a:pt x="17" y="71"/>
                    </a:lnTo>
                    <a:lnTo>
                      <a:pt x="24" y="58"/>
                    </a:lnTo>
                    <a:lnTo>
                      <a:pt x="36" y="43"/>
                    </a:lnTo>
                    <a:lnTo>
                      <a:pt x="53" y="31"/>
                    </a:lnTo>
                    <a:lnTo>
                      <a:pt x="71" y="18"/>
                    </a:lnTo>
                    <a:lnTo>
                      <a:pt x="86" y="8"/>
                    </a:lnTo>
                    <a:lnTo>
                      <a:pt x="98" y="2"/>
                    </a:lnTo>
                    <a:lnTo>
                      <a:pt x="101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3" name="Google Shape;293;p39"/>
            <p:cNvSpPr txBox="1"/>
            <p:nvPr/>
          </p:nvSpPr>
          <p:spPr>
            <a:xfrm>
              <a:off x="8083733" y="5074488"/>
              <a:ext cx="1686600" cy="5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25"/>
                <a:buFont typeface="Arial"/>
                <a:buNone/>
              </a:pPr>
              <a:r>
                <a:rPr b="1" lang="pt-PT" sz="1125">
                  <a:solidFill>
                    <a:srgbClr val="008EC0"/>
                  </a:solidFill>
                </a:rPr>
                <a:t>ELIGIBLE INVESTMENT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4" name="Google Shape;294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651341" y="4824899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1298842" y="4824898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39"/>
            <p:cNvSpPr/>
            <p:nvPr/>
          </p:nvSpPr>
          <p:spPr>
            <a:xfrm>
              <a:off x="9942059" y="4985631"/>
              <a:ext cx="1381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PT" sz="1200" u="sng" cap="none" strike="noStrike">
                  <a:solidFill>
                    <a:srgbClr val="0A6788"/>
                  </a:solidFill>
                  <a:latin typeface="Arial"/>
                  <a:ea typeface="Arial"/>
                  <a:cs typeface="Arial"/>
                  <a:sym typeface="Arial"/>
                </a:rPr>
                <a:t>678.250,00€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39"/>
          <p:cNvGrpSpPr/>
          <p:nvPr/>
        </p:nvGrpSpPr>
        <p:grpSpPr>
          <a:xfrm>
            <a:off x="5641439" y="3465557"/>
            <a:ext cx="2708935" cy="570794"/>
            <a:chOff x="2082018" y="-946313"/>
            <a:chExt cx="3611913" cy="761058"/>
          </a:xfrm>
        </p:grpSpPr>
        <p:grpSp>
          <p:nvGrpSpPr>
            <p:cNvPr id="298" name="Google Shape;298;p39"/>
            <p:cNvGrpSpPr/>
            <p:nvPr/>
          </p:nvGrpSpPr>
          <p:grpSpPr>
            <a:xfrm>
              <a:off x="2294745" y="-946313"/>
              <a:ext cx="384763" cy="395622"/>
              <a:chOff x="619766" y="3740323"/>
              <a:chExt cx="441596" cy="454060"/>
            </a:xfrm>
          </p:grpSpPr>
          <p:sp>
            <p:nvSpPr>
              <p:cNvPr id="299" name="Google Shape;299;p39"/>
              <p:cNvSpPr/>
              <p:nvPr/>
            </p:nvSpPr>
            <p:spPr>
              <a:xfrm>
                <a:off x="619766" y="3832809"/>
                <a:ext cx="124477" cy="127440"/>
              </a:xfrm>
              <a:custGeom>
                <a:rect b="b" l="l" r="r" t="t"/>
                <a:pathLst>
                  <a:path extrusionOk="0" h="86" w="84">
                    <a:moveTo>
                      <a:pt x="13" y="0"/>
                    </a:moveTo>
                    <a:lnTo>
                      <a:pt x="69" y="3"/>
                    </a:lnTo>
                    <a:lnTo>
                      <a:pt x="73" y="5"/>
                    </a:lnTo>
                    <a:lnTo>
                      <a:pt x="78" y="8"/>
                    </a:lnTo>
                    <a:lnTo>
                      <a:pt x="79" y="11"/>
                    </a:lnTo>
                    <a:lnTo>
                      <a:pt x="81" y="15"/>
                    </a:lnTo>
                    <a:lnTo>
                      <a:pt x="84" y="73"/>
                    </a:lnTo>
                    <a:lnTo>
                      <a:pt x="84" y="77"/>
                    </a:lnTo>
                    <a:lnTo>
                      <a:pt x="81" y="82"/>
                    </a:lnTo>
                    <a:lnTo>
                      <a:pt x="76" y="85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66" y="85"/>
                    </a:lnTo>
                    <a:lnTo>
                      <a:pt x="63" y="82"/>
                    </a:lnTo>
                    <a:lnTo>
                      <a:pt x="60" y="79"/>
                    </a:lnTo>
                    <a:lnTo>
                      <a:pt x="58" y="74"/>
                    </a:lnTo>
                    <a:lnTo>
                      <a:pt x="57" y="29"/>
                    </a:lnTo>
                    <a:lnTo>
                      <a:pt x="12" y="26"/>
                    </a:lnTo>
                    <a:lnTo>
                      <a:pt x="6" y="24"/>
                    </a:lnTo>
                    <a:lnTo>
                      <a:pt x="3" y="21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9"/>
              <p:cNvSpPr/>
              <p:nvPr/>
            </p:nvSpPr>
            <p:spPr>
              <a:xfrm>
                <a:off x="621247" y="3802563"/>
                <a:ext cx="278591" cy="376395"/>
              </a:xfrm>
              <a:custGeom>
                <a:rect b="b" l="l" r="r" t="t"/>
                <a:pathLst>
                  <a:path extrusionOk="0" h="254" w="188">
                    <a:moveTo>
                      <a:pt x="50" y="0"/>
                    </a:moveTo>
                    <a:lnTo>
                      <a:pt x="54" y="0"/>
                    </a:lnTo>
                    <a:lnTo>
                      <a:pt x="59" y="2"/>
                    </a:lnTo>
                    <a:lnTo>
                      <a:pt x="62" y="5"/>
                    </a:lnTo>
                    <a:lnTo>
                      <a:pt x="63" y="8"/>
                    </a:lnTo>
                    <a:lnTo>
                      <a:pt x="65" y="11"/>
                    </a:lnTo>
                    <a:lnTo>
                      <a:pt x="65" y="15"/>
                    </a:lnTo>
                    <a:lnTo>
                      <a:pt x="63" y="18"/>
                    </a:lnTo>
                    <a:lnTo>
                      <a:pt x="62" y="23"/>
                    </a:lnTo>
                    <a:lnTo>
                      <a:pt x="42" y="47"/>
                    </a:lnTo>
                    <a:lnTo>
                      <a:pt x="30" y="76"/>
                    </a:lnTo>
                    <a:lnTo>
                      <a:pt x="26" y="107"/>
                    </a:lnTo>
                    <a:lnTo>
                      <a:pt x="30" y="139"/>
                    </a:lnTo>
                    <a:lnTo>
                      <a:pt x="42" y="167"/>
                    </a:lnTo>
                    <a:lnTo>
                      <a:pt x="62" y="193"/>
                    </a:lnTo>
                    <a:lnTo>
                      <a:pt x="86" y="212"/>
                    </a:lnTo>
                    <a:lnTo>
                      <a:pt x="113" y="223"/>
                    </a:lnTo>
                    <a:lnTo>
                      <a:pt x="143" y="229"/>
                    </a:lnTo>
                    <a:lnTo>
                      <a:pt x="173" y="226"/>
                    </a:lnTo>
                    <a:lnTo>
                      <a:pt x="177" y="226"/>
                    </a:lnTo>
                    <a:lnTo>
                      <a:pt x="182" y="227"/>
                    </a:lnTo>
                    <a:lnTo>
                      <a:pt x="186" y="230"/>
                    </a:lnTo>
                    <a:lnTo>
                      <a:pt x="188" y="235"/>
                    </a:lnTo>
                    <a:lnTo>
                      <a:pt x="188" y="241"/>
                    </a:lnTo>
                    <a:lnTo>
                      <a:pt x="186" y="245"/>
                    </a:lnTo>
                    <a:lnTo>
                      <a:pt x="183" y="248"/>
                    </a:lnTo>
                    <a:lnTo>
                      <a:pt x="179" y="250"/>
                    </a:lnTo>
                    <a:lnTo>
                      <a:pt x="146" y="254"/>
                    </a:lnTo>
                    <a:lnTo>
                      <a:pt x="117" y="251"/>
                    </a:lnTo>
                    <a:lnTo>
                      <a:pt x="90" y="242"/>
                    </a:lnTo>
                    <a:lnTo>
                      <a:pt x="66" y="229"/>
                    </a:lnTo>
                    <a:lnTo>
                      <a:pt x="44" y="211"/>
                    </a:lnTo>
                    <a:lnTo>
                      <a:pt x="24" y="188"/>
                    </a:lnTo>
                    <a:lnTo>
                      <a:pt x="12" y="164"/>
                    </a:lnTo>
                    <a:lnTo>
                      <a:pt x="3" y="136"/>
                    </a:lnTo>
                    <a:lnTo>
                      <a:pt x="0" y="107"/>
                    </a:lnTo>
                    <a:lnTo>
                      <a:pt x="3" y="79"/>
                    </a:lnTo>
                    <a:lnTo>
                      <a:pt x="12" y="52"/>
                    </a:lnTo>
                    <a:lnTo>
                      <a:pt x="24" y="26"/>
                    </a:lnTo>
                    <a:lnTo>
                      <a:pt x="44" y="5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9"/>
              <p:cNvSpPr/>
              <p:nvPr/>
            </p:nvSpPr>
            <p:spPr>
              <a:xfrm>
                <a:off x="779807" y="3740323"/>
                <a:ext cx="275627" cy="376394"/>
              </a:xfrm>
              <a:custGeom>
                <a:rect b="b" l="l" r="r" t="t"/>
                <a:pathLst>
                  <a:path extrusionOk="0" h="254" w="186">
                    <a:moveTo>
                      <a:pt x="39" y="0"/>
                    </a:moveTo>
                    <a:lnTo>
                      <a:pt x="67" y="3"/>
                    </a:lnTo>
                    <a:lnTo>
                      <a:pt x="96" y="11"/>
                    </a:lnTo>
                    <a:lnTo>
                      <a:pt x="121" y="24"/>
                    </a:lnTo>
                    <a:lnTo>
                      <a:pt x="144" y="44"/>
                    </a:lnTo>
                    <a:lnTo>
                      <a:pt x="165" y="71"/>
                    </a:lnTo>
                    <a:lnTo>
                      <a:pt x="178" y="100"/>
                    </a:lnTo>
                    <a:lnTo>
                      <a:pt x="186" y="131"/>
                    </a:lnTo>
                    <a:lnTo>
                      <a:pt x="186" y="163"/>
                    </a:lnTo>
                    <a:lnTo>
                      <a:pt x="178" y="194"/>
                    </a:lnTo>
                    <a:lnTo>
                      <a:pt x="165" y="224"/>
                    </a:lnTo>
                    <a:lnTo>
                      <a:pt x="144" y="251"/>
                    </a:lnTo>
                    <a:lnTo>
                      <a:pt x="141" y="253"/>
                    </a:lnTo>
                    <a:lnTo>
                      <a:pt x="138" y="254"/>
                    </a:lnTo>
                    <a:lnTo>
                      <a:pt x="135" y="254"/>
                    </a:lnTo>
                    <a:lnTo>
                      <a:pt x="130" y="253"/>
                    </a:lnTo>
                    <a:lnTo>
                      <a:pt x="126" y="251"/>
                    </a:lnTo>
                    <a:lnTo>
                      <a:pt x="124" y="247"/>
                    </a:lnTo>
                    <a:lnTo>
                      <a:pt x="123" y="244"/>
                    </a:lnTo>
                    <a:lnTo>
                      <a:pt x="123" y="239"/>
                    </a:lnTo>
                    <a:lnTo>
                      <a:pt x="124" y="236"/>
                    </a:lnTo>
                    <a:lnTo>
                      <a:pt x="126" y="233"/>
                    </a:lnTo>
                    <a:lnTo>
                      <a:pt x="144" y="211"/>
                    </a:lnTo>
                    <a:lnTo>
                      <a:pt x="154" y="187"/>
                    </a:lnTo>
                    <a:lnTo>
                      <a:pt x="160" y="161"/>
                    </a:lnTo>
                    <a:lnTo>
                      <a:pt x="160" y="134"/>
                    </a:lnTo>
                    <a:lnTo>
                      <a:pt x="154" y="109"/>
                    </a:lnTo>
                    <a:lnTo>
                      <a:pt x="144" y="85"/>
                    </a:lnTo>
                    <a:lnTo>
                      <a:pt x="126" y="62"/>
                    </a:lnTo>
                    <a:lnTo>
                      <a:pt x="102" y="44"/>
                    </a:lnTo>
                    <a:lnTo>
                      <a:pt x="75" y="32"/>
                    </a:lnTo>
                    <a:lnTo>
                      <a:pt x="45" y="27"/>
                    </a:lnTo>
                    <a:lnTo>
                      <a:pt x="15" y="29"/>
                    </a:lnTo>
                    <a:lnTo>
                      <a:pt x="10" y="30"/>
                    </a:lnTo>
                    <a:lnTo>
                      <a:pt x="4" y="27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9"/>
              <p:cNvSpPr/>
              <p:nvPr/>
            </p:nvSpPr>
            <p:spPr>
              <a:xfrm>
                <a:off x="935403" y="4066943"/>
                <a:ext cx="125959" cy="127440"/>
              </a:xfrm>
              <a:custGeom>
                <a:rect b="b" l="l" r="r" t="t"/>
                <a:pathLst>
                  <a:path extrusionOk="0" h="86" w="85">
                    <a:moveTo>
                      <a:pt x="13" y="0"/>
                    </a:moveTo>
                    <a:lnTo>
                      <a:pt x="18" y="2"/>
                    </a:lnTo>
                    <a:lnTo>
                      <a:pt x="22" y="3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8" y="57"/>
                    </a:lnTo>
                    <a:lnTo>
                      <a:pt x="73" y="60"/>
                    </a:lnTo>
                    <a:lnTo>
                      <a:pt x="78" y="60"/>
                    </a:lnTo>
                    <a:lnTo>
                      <a:pt x="82" y="63"/>
                    </a:lnTo>
                    <a:lnTo>
                      <a:pt x="84" y="68"/>
                    </a:lnTo>
                    <a:lnTo>
                      <a:pt x="85" y="74"/>
                    </a:lnTo>
                    <a:lnTo>
                      <a:pt x="84" y="78"/>
                    </a:lnTo>
                    <a:lnTo>
                      <a:pt x="81" y="81"/>
                    </a:lnTo>
                    <a:lnTo>
                      <a:pt x="78" y="84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16" y="83"/>
                    </a:lnTo>
                    <a:lnTo>
                      <a:pt x="10" y="81"/>
                    </a:lnTo>
                    <a:lnTo>
                      <a:pt x="7" y="78"/>
                    </a:lnTo>
                    <a:lnTo>
                      <a:pt x="4" y="75"/>
                    </a:lnTo>
                    <a:lnTo>
                      <a:pt x="3" y="71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9"/>
              <p:cNvSpPr/>
              <p:nvPr/>
            </p:nvSpPr>
            <p:spPr>
              <a:xfrm>
                <a:off x="763506" y="3837836"/>
                <a:ext cx="151150" cy="299337"/>
              </a:xfrm>
              <a:custGeom>
                <a:rect b="b" l="l" r="r" t="t"/>
                <a:pathLst>
                  <a:path extrusionOk="0" h="202" w="102">
                    <a:moveTo>
                      <a:pt x="59" y="104"/>
                    </a:moveTo>
                    <a:lnTo>
                      <a:pt x="59" y="148"/>
                    </a:lnTo>
                    <a:lnTo>
                      <a:pt x="65" y="145"/>
                    </a:lnTo>
                    <a:lnTo>
                      <a:pt x="69" y="143"/>
                    </a:lnTo>
                    <a:lnTo>
                      <a:pt x="74" y="139"/>
                    </a:lnTo>
                    <a:lnTo>
                      <a:pt x="77" y="136"/>
                    </a:lnTo>
                    <a:lnTo>
                      <a:pt x="78" y="130"/>
                    </a:lnTo>
                    <a:lnTo>
                      <a:pt x="78" y="125"/>
                    </a:lnTo>
                    <a:lnTo>
                      <a:pt x="78" y="121"/>
                    </a:lnTo>
                    <a:lnTo>
                      <a:pt x="77" y="116"/>
                    </a:lnTo>
                    <a:lnTo>
                      <a:pt x="74" y="112"/>
                    </a:lnTo>
                    <a:lnTo>
                      <a:pt x="69" y="109"/>
                    </a:lnTo>
                    <a:lnTo>
                      <a:pt x="65" y="107"/>
                    </a:lnTo>
                    <a:lnTo>
                      <a:pt x="59" y="104"/>
                    </a:lnTo>
                    <a:close/>
                    <a:moveTo>
                      <a:pt x="45" y="38"/>
                    </a:moveTo>
                    <a:lnTo>
                      <a:pt x="39" y="41"/>
                    </a:lnTo>
                    <a:lnTo>
                      <a:pt x="33" y="44"/>
                    </a:lnTo>
                    <a:lnTo>
                      <a:pt x="30" y="47"/>
                    </a:lnTo>
                    <a:lnTo>
                      <a:pt x="29" y="52"/>
                    </a:lnTo>
                    <a:lnTo>
                      <a:pt x="29" y="56"/>
                    </a:lnTo>
                    <a:lnTo>
                      <a:pt x="29" y="61"/>
                    </a:lnTo>
                    <a:lnTo>
                      <a:pt x="30" y="65"/>
                    </a:lnTo>
                    <a:lnTo>
                      <a:pt x="33" y="68"/>
                    </a:lnTo>
                    <a:lnTo>
                      <a:pt x="38" y="73"/>
                    </a:lnTo>
                    <a:lnTo>
                      <a:pt x="45" y="76"/>
                    </a:lnTo>
                    <a:lnTo>
                      <a:pt x="45" y="38"/>
                    </a:lnTo>
                    <a:close/>
                    <a:moveTo>
                      <a:pt x="53" y="0"/>
                    </a:moveTo>
                    <a:lnTo>
                      <a:pt x="54" y="0"/>
                    </a:lnTo>
                    <a:lnTo>
                      <a:pt x="57" y="2"/>
                    </a:lnTo>
                    <a:lnTo>
                      <a:pt x="57" y="5"/>
                    </a:lnTo>
                    <a:lnTo>
                      <a:pt x="59" y="8"/>
                    </a:lnTo>
                    <a:lnTo>
                      <a:pt x="59" y="18"/>
                    </a:lnTo>
                    <a:lnTo>
                      <a:pt x="68" y="20"/>
                    </a:lnTo>
                    <a:lnTo>
                      <a:pt x="77" y="23"/>
                    </a:lnTo>
                    <a:lnTo>
                      <a:pt x="83" y="28"/>
                    </a:lnTo>
                    <a:lnTo>
                      <a:pt x="89" y="34"/>
                    </a:lnTo>
                    <a:lnTo>
                      <a:pt x="93" y="38"/>
                    </a:lnTo>
                    <a:lnTo>
                      <a:pt x="96" y="43"/>
                    </a:lnTo>
                    <a:lnTo>
                      <a:pt x="98" y="49"/>
                    </a:lnTo>
                    <a:lnTo>
                      <a:pt x="98" y="53"/>
                    </a:lnTo>
                    <a:lnTo>
                      <a:pt x="98" y="58"/>
                    </a:lnTo>
                    <a:lnTo>
                      <a:pt x="95" y="61"/>
                    </a:lnTo>
                    <a:lnTo>
                      <a:pt x="90" y="64"/>
                    </a:lnTo>
                    <a:lnTo>
                      <a:pt x="86" y="65"/>
                    </a:lnTo>
                    <a:lnTo>
                      <a:pt x="81" y="64"/>
                    </a:lnTo>
                    <a:lnTo>
                      <a:pt x="78" y="62"/>
                    </a:lnTo>
                    <a:lnTo>
                      <a:pt x="75" y="59"/>
                    </a:lnTo>
                    <a:lnTo>
                      <a:pt x="74" y="55"/>
                    </a:lnTo>
                    <a:lnTo>
                      <a:pt x="72" y="49"/>
                    </a:lnTo>
                    <a:lnTo>
                      <a:pt x="68" y="44"/>
                    </a:lnTo>
                    <a:lnTo>
                      <a:pt x="63" y="41"/>
                    </a:lnTo>
                    <a:lnTo>
                      <a:pt x="59" y="38"/>
                    </a:lnTo>
                    <a:lnTo>
                      <a:pt x="59" y="79"/>
                    </a:lnTo>
                    <a:lnTo>
                      <a:pt x="69" y="82"/>
                    </a:lnTo>
                    <a:lnTo>
                      <a:pt x="78" y="85"/>
                    </a:lnTo>
                    <a:lnTo>
                      <a:pt x="84" y="88"/>
                    </a:lnTo>
                    <a:lnTo>
                      <a:pt x="90" y="94"/>
                    </a:lnTo>
                    <a:lnTo>
                      <a:pt x="96" y="98"/>
                    </a:lnTo>
                    <a:lnTo>
                      <a:pt x="99" y="106"/>
                    </a:lnTo>
                    <a:lnTo>
                      <a:pt x="102" y="113"/>
                    </a:lnTo>
                    <a:lnTo>
                      <a:pt x="102" y="122"/>
                    </a:lnTo>
                    <a:lnTo>
                      <a:pt x="102" y="130"/>
                    </a:lnTo>
                    <a:lnTo>
                      <a:pt x="101" y="136"/>
                    </a:lnTo>
                    <a:lnTo>
                      <a:pt x="98" y="143"/>
                    </a:lnTo>
                    <a:lnTo>
                      <a:pt x="93" y="149"/>
                    </a:lnTo>
                    <a:lnTo>
                      <a:pt x="89" y="154"/>
                    </a:lnTo>
                    <a:lnTo>
                      <a:pt x="83" y="158"/>
                    </a:lnTo>
                    <a:lnTo>
                      <a:pt x="71" y="164"/>
                    </a:lnTo>
                    <a:lnTo>
                      <a:pt x="59" y="166"/>
                    </a:lnTo>
                    <a:lnTo>
                      <a:pt x="59" y="190"/>
                    </a:lnTo>
                    <a:lnTo>
                      <a:pt x="57" y="196"/>
                    </a:lnTo>
                    <a:lnTo>
                      <a:pt x="57" y="199"/>
                    </a:lnTo>
                    <a:lnTo>
                      <a:pt x="56" y="200"/>
                    </a:lnTo>
                    <a:lnTo>
                      <a:pt x="53" y="202"/>
                    </a:lnTo>
                    <a:lnTo>
                      <a:pt x="50" y="200"/>
                    </a:lnTo>
                    <a:lnTo>
                      <a:pt x="47" y="199"/>
                    </a:lnTo>
                    <a:lnTo>
                      <a:pt x="47" y="197"/>
                    </a:lnTo>
                    <a:lnTo>
                      <a:pt x="45" y="193"/>
                    </a:lnTo>
                    <a:lnTo>
                      <a:pt x="45" y="166"/>
                    </a:lnTo>
                    <a:lnTo>
                      <a:pt x="35" y="164"/>
                    </a:lnTo>
                    <a:lnTo>
                      <a:pt x="26" y="161"/>
                    </a:lnTo>
                    <a:lnTo>
                      <a:pt x="18" y="157"/>
                    </a:lnTo>
                    <a:lnTo>
                      <a:pt x="12" y="151"/>
                    </a:lnTo>
                    <a:lnTo>
                      <a:pt x="6" y="145"/>
                    </a:lnTo>
                    <a:lnTo>
                      <a:pt x="3" y="139"/>
                    </a:lnTo>
                    <a:lnTo>
                      <a:pt x="2" y="131"/>
                    </a:lnTo>
                    <a:lnTo>
                      <a:pt x="0" y="125"/>
                    </a:lnTo>
                    <a:lnTo>
                      <a:pt x="2" y="121"/>
                    </a:lnTo>
                    <a:lnTo>
                      <a:pt x="5" y="116"/>
                    </a:lnTo>
                    <a:lnTo>
                      <a:pt x="6" y="115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7" y="113"/>
                    </a:lnTo>
                    <a:lnTo>
                      <a:pt x="21" y="115"/>
                    </a:lnTo>
                    <a:lnTo>
                      <a:pt x="23" y="118"/>
                    </a:lnTo>
                    <a:lnTo>
                      <a:pt x="24" y="121"/>
                    </a:lnTo>
                    <a:lnTo>
                      <a:pt x="27" y="128"/>
                    </a:lnTo>
                    <a:lnTo>
                      <a:pt x="30" y="133"/>
                    </a:lnTo>
                    <a:lnTo>
                      <a:pt x="32" y="137"/>
                    </a:lnTo>
                    <a:lnTo>
                      <a:pt x="35" y="140"/>
                    </a:lnTo>
                    <a:lnTo>
                      <a:pt x="39" y="143"/>
                    </a:lnTo>
                    <a:lnTo>
                      <a:pt x="45" y="146"/>
                    </a:lnTo>
                    <a:lnTo>
                      <a:pt x="45" y="101"/>
                    </a:lnTo>
                    <a:lnTo>
                      <a:pt x="33" y="97"/>
                    </a:lnTo>
                    <a:lnTo>
                      <a:pt x="24" y="92"/>
                    </a:lnTo>
                    <a:lnTo>
                      <a:pt x="18" y="89"/>
                    </a:lnTo>
                    <a:lnTo>
                      <a:pt x="14" y="85"/>
                    </a:lnTo>
                    <a:lnTo>
                      <a:pt x="9" y="80"/>
                    </a:lnTo>
                    <a:lnTo>
                      <a:pt x="6" y="74"/>
                    </a:lnTo>
                    <a:lnTo>
                      <a:pt x="5" y="67"/>
                    </a:lnTo>
                    <a:lnTo>
                      <a:pt x="5" y="59"/>
                    </a:lnTo>
                    <a:lnTo>
                      <a:pt x="6" y="44"/>
                    </a:lnTo>
                    <a:lnTo>
                      <a:pt x="15" y="32"/>
                    </a:lnTo>
                    <a:lnTo>
                      <a:pt x="27" y="23"/>
                    </a:lnTo>
                    <a:lnTo>
                      <a:pt x="45" y="18"/>
                    </a:lnTo>
                    <a:lnTo>
                      <a:pt x="45" y="8"/>
                    </a:lnTo>
                    <a:lnTo>
                      <a:pt x="47" y="5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4" name="Google Shape;304;p39"/>
            <p:cNvGrpSpPr/>
            <p:nvPr/>
          </p:nvGrpSpPr>
          <p:grpSpPr>
            <a:xfrm>
              <a:off x="2082018" y="-894758"/>
              <a:ext cx="3611913" cy="709503"/>
              <a:chOff x="8320405" y="1826522"/>
              <a:chExt cx="3611913" cy="709503"/>
            </a:xfrm>
          </p:grpSpPr>
          <p:pic>
            <p:nvPicPr>
              <p:cNvPr id="305" name="Google Shape;305;p3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0006941" y="1826523"/>
                <a:ext cx="277876" cy="68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6" name="Google Shape;306;p3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10800000">
                <a:off x="11654442" y="1826522"/>
                <a:ext cx="277876" cy="6839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7" name="Google Shape;307;p39"/>
              <p:cNvSpPr txBox="1"/>
              <p:nvPr/>
            </p:nvSpPr>
            <p:spPr>
              <a:xfrm>
                <a:off x="8320405" y="2216825"/>
                <a:ext cx="1825500" cy="3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25"/>
                  <a:buFont typeface="Arial"/>
                  <a:buNone/>
                </a:pPr>
                <a:r>
                  <a:rPr b="1" i="0" lang="pt-PT" sz="1125" u="none" cap="none" strike="noStrike">
                    <a:solidFill>
                      <a:srgbClr val="008EC0"/>
                    </a:solidFill>
                    <a:latin typeface="Arial"/>
                    <a:ea typeface="Arial"/>
                    <a:cs typeface="Arial"/>
                    <a:sym typeface="Arial"/>
                  </a:rPr>
                  <a:t>INCENTIV</a:t>
                </a:r>
                <a:r>
                  <a:rPr b="1" lang="pt-PT" sz="1125">
                    <a:solidFill>
                      <a:srgbClr val="008EC0"/>
                    </a:solidFill>
                  </a:rPr>
                  <a:t>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9"/>
              <p:cNvSpPr/>
              <p:nvPr/>
            </p:nvSpPr>
            <p:spPr>
              <a:xfrm>
                <a:off x="10668979" y="1981131"/>
                <a:ext cx="654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PT" sz="1200" u="sng" cap="none" strike="noStrike">
                    <a:solidFill>
                      <a:srgbClr val="0A6788"/>
                    </a:solidFill>
                    <a:latin typeface="Arial"/>
                    <a:ea typeface="Arial"/>
                    <a:cs typeface="Arial"/>
                    <a:sym typeface="Arial"/>
                  </a:rPr>
                  <a:t>70%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9" name="Google Shape;309;p39"/>
          <p:cNvSpPr/>
          <p:nvPr/>
        </p:nvSpPr>
        <p:spPr>
          <a:xfrm>
            <a:off x="652796" y="850047"/>
            <a:ext cx="85479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>
                <a:solidFill>
                  <a:srgbClr val="008EC0"/>
                </a:solidFill>
              </a:rPr>
              <a:t>A</a:t>
            </a:r>
            <a:r>
              <a:rPr b="1" lang="pt-PT" sz="1200">
                <a:solidFill>
                  <a:srgbClr val="008EC0"/>
                </a:solidFill>
              </a:rPr>
              <a:t>ctivity area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sz="1200">
                <a:solidFill>
                  <a:srgbClr val="436B8A"/>
                </a:solidFill>
              </a:rPr>
              <a:t>Shoes Industry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9"/>
          <p:cNvSpPr/>
          <p:nvPr/>
        </p:nvSpPr>
        <p:spPr>
          <a:xfrm>
            <a:off x="-9089" y="1920882"/>
            <a:ext cx="4748698" cy="3230759"/>
          </a:xfrm>
          <a:custGeom>
            <a:rect b="b" l="l" r="r" t="t"/>
            <a:pathLst>
              <a:path extrusionOk="0" h="4751116" w="6983380">
                <a:moveTo>
                  <a:pt x="806" y="4751116"/>
                </a:moveTo>
                <a:cubicBezTo>
                  <a:pt x="-2410" y="3345211"/>
                  <a:pt x="5259" y="1950190"/>
                  <a:pt x="2043" y="544285"/>
                </a:cubicBezTo>
                <a:lnTo>
                  <a:pt x="5719401" y="0"/>
                </a:lnTo>
                <a:lnTo>
                  <a:pt x="6983380" y="4751116"/>
                </a:lnTo>
                <a:lnTo>
                  <a:pt x="806" y="475111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/>
          <p:nvPr/>
        </p:nvSpPr>
        <p:spPr>
          <a:xfrm>
            <a:off x="667175" y="319531"/>
            <a:ext cx="8186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PT" sz="2400">
                <a:solidFill>
                  <a:srgbClr val="006688"/>
                </a:solidFill>
              </a:rPr>
              <a:t>Case study 2 </a:t>
            </a: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– Produ</a:t>
            </a:r>
            <a:r>
              <a:rPr b="1" lang="pt-PT" sz="2400">
                <a:solidFill>
                  <a:srgbClr val="006688"/>
                </a:solidFill>
              </a:rPr>
              <a:t>ctive Innovation</a:t>
            </a: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 + Interna</a:t>
            </a:r>
            <a:r>
              <a:rPr b="1" lang="pt-PT" sz="2400">
                <a:solidFill>
                  <a:srgbClr val="006688"/>
                </a:solidFill>
              </a:rPr>
              <a:t>tionalization</a:t>
            </a: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pt-PT" sz="2400">
                <a:solidFill>
                  <a:srgbClr val="006688"/>
                </a:solidFill>
              </a:rPr>
              <a:t>Moulds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0"/>
          <p:cNvSpPr/>
          <p:nvPr/>
        </p:nvSpPr>
        <p:spPr>
          <a:xfrm>
            <a:off x="4770460" y="1122328"/>
            <a:ext cx="32694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 u="sng">
                <a:solidFill>
                  <a:srgbClr val="436B8A"/>
                </a:solidFill>
              </a:rPr>
              <a:t>INTERNATIONALIZATION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740568" y="2249052"/>
            <a:ext cx="400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Proj</a:t>
            </a:r>
            <a:r>
              <a:rPr b="1" lang="pt-PT" sz="1200">
                <a:solidFill>
                  <a:srgbClr val="008EC0"/>
                </a:solidFill>
              </a:rPr>
              <a:t>ect Goal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sz="1200">
                <a:solidFill>
                  <a:srgbClr val="436B8A"/>
                </a:solidFill>
              </a:rPr>
              <a:t>Development of more complex parts for the automotive sector</a:t>
            </a:r>
            <a:r>
              <a:rPr b="0" i="0" lang="pt-PT" sz="1200" u="none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0"/>
          <p:cNvSpPr/>
          <p:nvPr/>
        </p:nvSpPr>
        <p:spPr>
          <a:xfrm>
            <a:off x="799526" y="1209500"/>
            <a:ext cx="31152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>
                <a:solidFill>
                  <a:srgbClr val="008EC0"/>
                </a:solidFill>
              </a:rPr>
              <a:t>Activity area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sz="1200">
                <a:solidFill>
                  <a:srgbClr val="436B8A"/>
                </a:solidFill>
              </a:rPr>
              <a:t>Moulds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t/>
            </a:r>
            <a:endParaRPr b="0" i="0" sz="750" u="none" cap="none" strike="noStrike">
              <a:solidFill>
                <a:srgbClr val="436B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>
                <a:solidFill>
                  <a:srgbClr val="008EC0"/>
                </a:solidFill>
              </a:rPr>
              <a:t>Region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pt-PT" sz="1200" u="none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Nor</a:t>
            </a:r>
            <a:r>
              <a:rPr lang="pt-PT" sz="1200">
                <a:solidFill>
                  <a:srgbClr val="436B8A"/>
                </a:solidFill>
              </a:rPr>
              <a:t>th of Portugal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t/>
            </a:r>
            <a:endParaRPr b="0" i="0" sz="750" u="none" cap="none" strike="noStrike">
              <a:solidFill>
                <a:srgbClr val="436B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0"/>
          <p:cNvSpPr/>
          <p:nvPr/>
        </p:nvSpPr>
        <p:spPr>
          <a:xfrm>
            <a:off x="4729174" y="1384688"/>
            <a:ext cx="4167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Proje</a:t>
            </a:r>
            <a:r>
              <a:rPr b="1" lang="pt-PT" sz="1200">
                <a:solidFill>
                  <a:srgbClr val="008EC0"/>
                </a:solidFill>
              </a:rPr>
              <a:t>ct Goal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sz="1200">
                <a:solidFill>
                  <a:srgbClr val="436B8A"/>
                </a:solidFill>
              </a:rPr>
              <a:t>Direct customer acquisition in foreign markets; Strengthening partnerships with foreign companies in the automotive sector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0" name="Google Shape;320;p40"/>
          <p:cNvGrpSpPr/>
          <p:nvPr/>
        </p:nvGrpSpPr>
        <p:grpSpPr>
          <a:xfrm>
            <a:off x="4797813" y="2234285"/>
            <a:ext cx="2994460" cy="629958"/>
            <a:chOff x="8083733" y="4668954"/>
            <a:chExt cx="3685489" cy="839944"/>
          </a:xfrm>
        </p:grpSpPr>
        <p:grpSp>
          <p:nvGrpSpPr>
            <p:cNvPr id="321" name="Google Shape;321;p40"/>
            <p:cNvGrpSpPr/>
            <p:nvPr/>
          </p:nvGrpSpPr>
          <p:grpSpPr>
            <a:xfrm>
              <a:off x="8134795" y="4668954"/>
              <a:ext cx="327484" cy="370616"/>
              <a:chOff x="5292087" y="3779462"/>
              <a:chExt cx="391213" cy="465306"/>
            </a:xfrm>
          </p:grpSpPr>
          <p:sp>
            <p:nvSpPr>
              <p:cNvPr id="322" name="Google Shape;322;p40"/>
              <p:cNvSpPr/>
              <p:nvPr/>
            </p:nvSpPr>
            <p:spPr>
              <a:xfrm>
                <a:off x="5428419" y="3933576"/>
                <a:ext cx="121513" cy="240062"/>
              </a:xfrm>
              <a:custGeom>
                <a:rect b="b" l="l" r="r" t="t"/>
                <a:pathLst>
                  <a:path extrusionOk="0" h="162" w="82">
                    <a:moveTo>
                      <a:pt x="46" y="84"/>
                    </a:moveTo>
                    <a:lnTo>
                      <a:pt x="46" y="119"/>
                    </a:lnTo>
                    <a:lnTo>
                      <a:pt x="51" y="117"/>
                    </a:lnTo>
                    <a:lnTo>
                      <a:pt x="55" y="114"/>
                    </a:lnTo>
                    <a:lnTo>
                      <a:pt x="58" y="111"/>
                    </a:lnTo>
                    <a:lnTo>
                      <a:pt x="60" y="108"/>
                    </a:lnTo>
                    <a:lnTo>
                      <a:pt x="61" y="105"/>
                    </a:lnTo>
                    <a:lnTo>
                      <a:pt x="63" y="101"/>
                    </a:lnTo>
                    <a:lnTo>
                      <a:pt x="61" y="96"/>
                    </a:lnTo>
                    <a:lnTo>
                      <a:pt x="60" y="93"/>
                    </a:lnTo>
                    <a:lnTo>
                      <a:pt x="58" y="90"/>
                    </a:lnTo>
                    <a:lnTo>
                      <a:pt x="52" y="87"/>
                    </a:lnTo>
                    <a:lnTo>
                      <a:pt x="46" y="84"/>
                    </a:lnTo>
                    <a:close/>
                    <a:moveTo>
                      <a:pt x="36" y="30"/>
                    </a:moveTo>
                    <a:lnTo>
                      <a:pt x="30" y="33"/>
                    </a:lnTo>
                    <a:lnTo>
                      <a:pt x="25" y="36"/>
                    </a:lnTo>
                    <a:lnTo>
                      <a:pt x="24" y="38"/>
                    </a:lnTo>
                    <a:lnTo>
                      <a:pt x="22" y="41"/>
                    </a:lnTo>
                    <a:lnTo>
                      <a:pt x="22" y="45"/>
                    </a:lnTo>
                    <a:lnTo>
                      <a:pt x="22" y="50"/>
                    </a:lnTo>
                    <a:lnTo>
                      <a:pt x="24" y="53"/>
                    </a:lnTo>
                    <a:lnTo>
                      <a:pt x="25" y="54"/>
                    </a:lnTo>
                    <a:lnTo>
                      <a:pt x="30" y="57"/>
                    </a:lnTo>
                    <a:lnTo>
                      <a:pt x="36" y="60"/>
                    </a:lnTo>
                    <a:lnTo>
                      <a:pt x="36" y="30"/>
                    </a:lnTo>
                    <a:close/>
                    <a:moveTo>
                      <a:pt x="40" y="0"/>
                    </a:moveTo>
                    <a:lnTo>
                      <a:pt x="43" y="2"/>
                    </a:lnTo>
                    <a:lnTo>
                      <a:pt x="45" y="3"/>
                    </a:lnTo>
                    <a:lnTo>
                      <a:pt x="46" y="6"/>
                    </a:lnTo>
                    <a:lnTo>
                      <a:pt x="46" y="15"/>
                    </a:lnTo>
                    <a:lnTo>
                      <a:pt x="54" y="17"/>
                    </a:lnTo>
                    <a:lnTo>
                      <a:pt x="60" y="18"/>
                    </a:lnTo>
                    <a:lnTo>
                      <a:pt x="66" y="21"/>
                    </a:lnTo>
                    <a:lnTo>
                      <a:pt x="70" y="27"/>
                    </a:lnTo>
                    <a:lnTo>
                      <a:pt x="73" y="30"/>
                    </a:lnTo>
                    <a:lnTo>
                      <a:pt x="76" y="35"/>
                    </a:lnTo>
                    <a:lnTo>
                      <a:pt x="78" y="39"/>
                    </a:lnTo>
                    <a:lnTo>
                      <a:pt x="78" y="42"/>
                    </a:lnTo>
                    <a:lnTo>
                      <a:pt x="78" y="47"/>
                    </a:lnTo>
                    <a:lnTo>
                      <a:pt x="75" y="50"/>
                    </a:lnTo>
                    <a:lnTo>
                      <a:pt x="72" y="51"/>
                    </a:lnTo>
                    <a:lnTo>
                      <a:pt x="69" y="53"/>
                    </a:lnTo>
                    <a:lnTo>
                      <a:pt x="64" y="51"/>
                    </a:lnTo>
                    <a:lnTo>
                      <a:pt x="61" y="50"/>
                    </a:lnTo>
                    <a:lnTo>
                      <a:pt x="60" y="47"/>
                    </a:lnTo>
                    <a:lnTo>
                      <a:pt x="58" y="44"/>
                    </a:lnTo>
                    <a:lnTo>
                      <a:pt x="57" y="39"/>
                    </a:lnTo>
                    <a:lnTo>
                      <a:pt x="54" y="36"/>
                    </a:lnTo>
                    <a:lnTo>
                      <a:pt x="51" y="33"/>
                    </a:lnTo>
                    <a:lnTo>
                      <a:pt x="46" y="30"/>
                    </a:lnTo>
                    <a:lnTo>
                      <a:pt x="46" y="63"/>
                    </a:lnTo>
                    <a:lnTo>
                      <a:pt x="54" y="66"/>
                    </a:lnTo>
                    <a:lnTo>
                      <a:pt x="61" y="68"/>
                    </a:lnTo>
                    <a:lnTo>
                      <a:pt x="67" y="71"/>
                    </a:lnTo>
                    <a:lnTo>
                      <a:pt x="72" y="75"/>
                    </a:lnTo>
                    <a:lnTo>
                      <a:pt x="76" y="80"/>
                    </a:lnTo>
                    <a:lnTo>
                      <a:pt x="79" y="84"/>
                    </a:lnTo>
                    <a:lnTo>
                      <a:pt x="81" y="92"/>
                    </a:lnTo>
                    <a:lnTo>
                      <a:pt x="82" y="98"/>
                    </a:lnTo>
                    <a:lnTo>
                      <a:pt x="81" y="107"/>
                    </a:lnTo>
                    <a:lnTo>
                      <a:pt x="78" y="114"/>
                    </a:lnTo>
                    <a:lnTo>
                      <a:pt x="75" y="120"/>
                    </a:lnTo>
                    <a:lnTo>
                      <a:pt x="70" y="123"/>
                    </a:lnTo>
                    <a:lnTo>
                      <a:pt x="66" y="128"/>
                    </a:lnTo>
                    <a:lnTo>
                      <a:pt x="60" y="131"/>
                    </a:lnTo>
                    <a:lnTo>
                      <a:pt x="52" y="132"/>
                    </a:lnTo>
                    <a:lnTo>
                      <a:pt x="46" y="134"/>
                    </a:lnTo>
                    <a:lnTo>
                      <a:pt x="46" y="153"/>
                    </a:lnTo>
                    <a:lnTo>
                      <a:pt x="45" y="156"/>
                    </a:lnTo>
                    <a:lnTo>
                      <a:pt x="45" y="159"/>
                    </a:lnTo>
                    <a:lnTo>
                      <a:pt x="43" y="161"/>
                    </a:lnTo>
                    <a:lnTo>
                      <a:pt x="40" y="162"/>
                    </a:lnTo>
                    <a:lnTo>
                      <a:pt x="39" y="161"/>
                    </a:lnTo>
                    <a:lnTo>
                      <a:pt x="37" y="161"/>
                    </a:lnTo>
                    <a:lnTo>
                      <a:pt x="36" y="158"/>
                    </a:lnTo>
                    <a:lnTo>
                      <a:pt x="36" y="155"/>
                    </a:lnTo>
                    <a:lnTo>
                      <a:pt x="36" y="134"/>
                    </a:lnTo>
                    <a:lnTo>
                      <a:pt x="27" y="132"/>
                    </a:lnTo>
                    <a:lnTo>
                      <a:pt x="19" y="129"/>
                    </a:lnTo>
                    <a:lnTo>
                      <a:pt x="13" y="126"/>
                    </a:lnTo>
                    <a:lnTo>
                      <a:pt x="9" y="122"/>
                    </a:lnTo>
                    <a:lnTo>
                      <a:pt x="4" y="116"/>
                    </a:lnTo>
                    <a:lnTo>
                      <a:pt x="1" y="111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3" y="93"/>
                    </a:lnTo>
                    <a:lnTo>
                      <a:pt x="6" y="92"/>
                    </a:lnTo>
                    <a:lnTo>
                      <a:pt x="10" y="90"/>
                    </a:lnTo>
                    <a:lnTo>
                      <a:pt x="13" y="92"/>
                    </a:lnTo>
                    <a:lnTo>
                      <a:pt x="16" y="92"/>
                    </a:lnTo>
                    <a:lnTo>
                      <a:pt x="18" y="95"/>
                    </a:lnTo>
                    <a:lnTo>
                      <a:pt x="19" y="98"/>
                    </a:lnTo>
                    <a:lnTo>
                      <a:pt x="21" y="102"/>
                    </a:lnTo>
                    <a:lnTo>
                      <a:pt x="22" y="107"/>
                    </a:lnTo>
                    <a:lnTo>
                      <a:pt x="24" y="110"/>
                    </a:lnTo>
                    <a:lnTo>
                      <a:pt x="27" y="113"/>
                    </a:lnTo>
                    <a:lnTo>
                      <a:pt x="31" y="116"/>
                    </a:lnTo>
                    <a:lnTo>
                      <a:pt x="36" y="117"/>
                    </a:lnTo>
                    <a:lnTo>
                      <a:pt x="36" y="81"/>
                    </a:lnTo>
                    <a:lnTo>
                      <a:pt x="27" y="78"/>
                    </a:lnTo>
                    <a:lnTo>
                      <a:pt x="18" y="74"/>
                    </a:lnTo>
                    <a:lnTo>
                      <a:pt x="13" y="72"/>
                    </a:lnTo>
                    <a:lnTo>
                      <a:pt x="10" y="68"/>
                    </a:lnTo>
                    <a:lnTo>
                      <a:pt x="7" y="65"/>
                    </a:lnTo>
                    <a:lnTo>
                      <a:pt x="4" y="60"/>
                    </a:lnTo>
                    <a:lnTo>
                      <a:pt x="3" y="54"/>
                    </a:lnTo>
                    <a:lnTo>
                      <a:pt x="3" y="47"/>
                    </a:lnTo>
                    <a:lnTo>
                      <a:pt x="3" y="39"/>
                    </a:lnTo>
                    <a:lnTo>
                      <a:pt x="6" y="32"/>
                    </a:lnTo>
                    <a:lnTo>
                      <a:pt x="10" y="26"/>
                    </a:lnTo>
                    <a:lnTo>
                      <a:pt x="21" y="18"/>
                    </a:lnTo>
                    <a:lnTo>
                      <a:pt x="36" y="15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40"/>
              <p:cNvSpPr/>
              <p:nvPr/>
            </p:nvSpPr>
            <p:spPr>
              <a:xfrm>
                <a:off x="5370627" y="3779462"/>
                <a:ext cx="237098" cy="118549"/>
              </a:xfrm>
              <a:custGeom>
                <a:rect b="b" l="l" r="r" t="t"/>
                <a:pathLst>
                  <a:path extrusionOk="0" h="80" w="160">
                    <a:moveTo>
                      <a:pt x="34" y="26"/>
                    </a:moveTo>
                    <a:lnTo>
                      <a:pt x="33" y="27"/>
                    </a:lnTo>
                    <a:lnTo>
                      <a:pt x="58" y="54"/>
                    </a:lnTo>
                    <a:lnTo>
                      <a:pt x="100" y="54"/>
                    </a:lnTo>
                    <a:lnTo>
                      <a:pt x="126" y="27"/>
                    </a:lnTo>
                    <a:lnTo>
                      <a:pt x="124" y="26"/>
                    </a:lnTo>
                    <a:lnTo>
                      <a:pt x="123" y="26"/>
                    </a:lnTo>
                    <a:lnTo>
                      <a:pt x="123" y="27"/>
                    </a:lnTo>
                    <a:lnTo>
                      <a:pt x="121" y="29"/>
                    </a:lnTo>
                    <a:lnTo>
                      <a:pt x="118" y="30"/>
                    </a:lnTo>
                    <a:lnTo>
                      <a:pt x="115" y="32"/>
                    </a:lnTo>
                    <a:lnTo>
                      <a:pt x="112" y="33"/>
                    </a:lnTo>
                    <a:lnTo>
                      <a:pt x="108" y="35"/>
                    </a:lnTo>
                    <a:lnTo>
                      <a:pt x="102" y="35"/>
                    </a:lnTo>
                    <a:lnTo>
                      <a:pt x="96" y="35"/>
                    </a:lnTo>
                    <a:lnTo>
                      <a:pt x="91" y="33"/>
                    </a:lnTo>
                    <a:lnTo>
                      <a:pt x="88" y="32"/>
                    </a:lnTo>
                    <a:lnTo>
                      <a:pt x="85" y="30"/>
                    </a:lnTo>
                    <a:lnTo>
                      <a:pt x="82" y="29"/>
                    </a:lnTo>
                    <a:lnTo>
                      <a:pt x="81" y="27"/>
                    </a:lnTo>
                    <a:lnTo>
                      <a:pt x="81" y="26"/>
                    </a:lnTo>
                    <a:lnTo>
                      <a:pt x="79" y="26"/>
                    </a:lnTo>
                    <a:lnTo>
                      <a:pt x="78" y="26"/>
                    </a:lnTo>
                    <a:lnTo>
                      <a:pt x="78" y="27"/>
                    </a:lnTo>
                    <a:lnTo>
                      <a:pt x="76" y="29"/>
                    </a:lnTo>
                    <a:lnTo>
                      <a:pt x="73" y="30"/>
                    </a:lnTo>
                    <a:lnTo>
                      <a:pt x="70" y="32"/>
                    </a:lnTo>
                    <a:lnTo>
                      <a:pt x="67" y="33"/>
                    </a:lnTo>
                    <a:lnTo>
                      <a:pt x="63" y="35"/>
                    </a:lnTo>
                    <a:lnTo>
                      <a:pt x="57" y="35"/>
                    </a:lnTo>
                    <a:lnTo>
                      <a:pt x="51" y="35"/>
                    </a:lnTo>
                    <a:lnTo>
                      <a:pt x="46" y="33"/>
                    </a:lnTo>
                    <a:lnTo>
                      <a:pt x="43" y="32"/>
                    </a:lnTo>
                    <a:lnTo>
                      <a:pt x="40" y="30"/>
                    </a:lnTo>
                    <a:lnTo>
                      <a:pt x="37" y="29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4" y="26"/>
                    </a:lnTo>
                    <a:close/>
                    <a:moveTo>
                      <a:pt x="34" y="0"/>
                    </a:moveTo>
                    <a:lnTo>
                      <a:pt x="40" y="2"/>
                    </a:lnTo>
                    <a:lnTo>
                      <a:pt x="45" y="2"/>
                    </a:lnTo>
                    <a:lnTo>
                      <a:pt x="48" y="5"/>
                    </a:lnTo>
                    <a:lnTo>
                      <a:pt x="51" y="6"/>
                    </a:lnTo>
                    <a:lnTo>
                      <a:pt x="54" y="8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60" y="8"/>
                    </a:lnTo>
                    <a:lnTo>
                      <a:pt x="63" y="6"/>
                    </a:lnTo>
                    <a:lnTo>
                      <a:pt x="66" y="5"/>
                    </a:lnTo>
                    <a:lnTo>
                      <a:pt x="69" y="2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5" y="2"/>
                    </a:lnTo>
                    <a:lnTo>
                      <a:pt x="90" y="2"/>
                    </a:lnTo>
                    <a:lnTo>
                      <a:pt x="93" y="5"/>
                    </a:lnTo>
                    <a:lnTo>
                      <a:pt x="96" y="6"/>
                    </a:lnTo>
                    <a:lnTo>
                      <a:pt x="99" y="8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3" y="9"/>
                    </a:lnTo>
                    <a:lnTo>
                      <a:pt x="105" y="8"/>
                    </a:lnTo>
                    <a:lnTo>
                      <a:pt x="108" y="6"/>
                    </a:lnTo>
                    <a:lnTo>
                      <a:pt x="111" y="5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24" y="0"/>
                    </a:lnTo>
                    <a:lnTo>
                      <a:pt x="130" y="2"/>
                    </a:lnTo>
                    <a:lnTo>
                      <a:pt x="135" y="2"/>
                    </a:lnTo>
                    <a:lnTo>
                      <a:pt x="138" y="5"/>
                    </a:lnTo>
                    <a:lnTo>
                      <a:pt x="141" y="6"/>
                    </a:lnTo>
                    <a:lnTo>
                      <a:pt x="144" y="8"/>
                    </a:lnTo>
                    <a:lnTo>
                      <a:pt x="145" y="9"/>
                    </a:lnTo>
                    <a:lnTo>
                      <a:pt x="145" y="9"/>
                    </a:lnTo>
                    <a:lnTo>
                      <a:pt x="147" y="9"/>
                    </a:lnTo>
                    <a:lnTo>
                      <a:pt x="151" y="11"/>
                    </a:lnTo>
                    <a:lnTo>
                      <a:pt x="156" y="12"/>
                    </a:lnTo>
                    <a:lnTo>
                      <a:pt x="159" y="17"/>
                    </a:lnTo>
                    <a:lnTo>
                      <a:pt x="160" y="21"/>
                    </a:lnTo>
                    <a:lnTo>
                      <a:pt x="159" y="27"/>
                    </a:lnTo>
                    <a:lnTo>
                      <a:pt x="156" y="30"/>
                    </a:lnTo>
                    <a:lnTo>
                      <a:pt x="117" y="77"/>
                    </a:lnTo>
                    <a:lnTo>
                      <a:pt x="114" y="78"/>
                    </a:lnTo>
                    <a:lnTo>
                      <a:pt x="111" y="80"/>
                    </a:lnTo>
                    <a:lnTo>
                      <a:pt x="106" y="80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5" y="78"/>
                    </a:lnTo>
                    <a:lnTo>
                      <a:pt x="43" y="75"/>
                    </a:lnTo>
                    <a:lnTo>
                      <a:pt x="3" y="30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3" y="12"/>
                    </a:lnTo>
                    <a:lnTo>
                      <a:pt x="7" y="11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40"/>
              <p:cNvSpPr/>
              <p:nvPr/>
            </p:nvSpPr>
            <p:spPr>
              <a:xfrm>
                <a:off x="5292087" y="3863928"/>
                <a:ext cx="391213" cy="380840"/>
              </a:xfrm>
              <a:custGeom>
                <a:rect b="b" l="l" r="r" t="t"/>
                <a:pathLst>
                  <a:path extrusionOk="0" h="257" w="264">
                    <a:moveTo>
                      <a:pt x="107" y="26"/>
                    </a:moveTo>
                    <a:lnTo>
                      <a:pt x="89" y="37"/>
                    </a:lnTo>
                    <a:lnTo>
                      <a:pt x="71" y="49"/>
                    </a:lnTo>
                    <a:lnTo>
                      <a:pt x="57" y="59"/>
                    </a:lnTo>
                    <a:lnTo>
                      <a:pt x="47" y="70"/>
                    </a:lnTo>
                    <a:lnTo>
                      <a:pt x="42" y="77"/>
                    </a:lnTo>
                    <a:lnTo>
                      <a:pt x="39" y="89"/>
                    </a:lnTo>
                    <a:lnTo>
                      <a:pt x="38" y="107"/>
                    </a:lnTo>
                    <a:lnTo>
                      <a:pt x="36" y="127"/>
                    </a:lnTo>
                    <a:lnTo>
                      <a:pt x="35" y="148"/>
                    </a:lnTo>
                    <a:lnTo>
                      <a:pt x="35" y="166"/>
                    </a:lnTo>
                    <a:lnTo>
                      <a:pt x="33" y="181"/>
                    </a:lnTo>
                    <a:lnTo>
                      <a:pt x="33" y="190"/>
                    </a:lnTo>
                    <a:lnTo>
                      <a:pt x="32" y="194"/>
                    </a:lnTo>
                    <a:lnTo>
                      <a:pt x="30" y="199"/>
                    </a:lnTo>
                    <a:lnTo>
                      <a:pt x="29" y="205"/>
                    </a:lnTo>
                    <a:lnTo>
                      <a:pt x="27" y="208"/>
                    </a:lnTo>
                    <a:lnTo>
                      <a:pt x="26" y="211"/>
                    </a:lnTo>
                    <a:lnTo>
                      <a:pt x="26" y="212"/>
                    </a:lnTo>
                    <a:lnTo>
                      <a:pt x="27" y="214"/>
                    </a:lnTo>
                    <a:lnTo>
                      <a:pt x="29" y="215"/>
                    </a:lnTo>
                    <a:lnTo>
                      <a:pt x="30" y="217"/>
                    </a:lnTo>
                    <a:lnTo>
                      <a:pt x="38" y="220"/>
                    </a:lnTo>
                    <a:lnTo>
                      <a:pt x="51" y="223"/>
                    </a:lnTo>
                    <a:lnTo>
                      <a:pt x="72" y="227"/>
                    </a:lnTo>
                    <a:lnTo>
                      <a:pt x="99" y="230"/>
                    </a:lnTo>
                    <a:lnTo>
                      <a:pt x="132" y="232"/>
                    </a:lnTo>
                    <a:lnTo>
                      <a:pt x="162" y="230"/>
                    </a:lnTo>
                    <a:lnTo>
                      <a:pt x="188" y="227"/>
                    </a:lnTo>
                    <a:lnTo>
                      <a:pt x="210" y="223"/>
                    </a:lnTo>
                    <a:lnTo>
                      <a:pt x="225" y="220"/>
                    </a:lnTo>
                    <a:lnTo>
                      <a:pt x="234" y="217"/>
                    </a:lnTo>
                    <a:lnTo>
                      <a:pt x="237" y="215"/>
                    </a:lnTo>
                    <a:lnTo>
                      <a:pt x="239" y="214"/>
                    </a:lnTo>
                    <a:lnTo>
                      <a:pt x="239" y="212"/>
                    </a:lnTo>
                    <a:lnTo>
                      <a:pt x="239" y="211"/>
                    </a:lnTo>
                    <a:lnTo>
                      <a:pt x="237" y="208"/>
                    </a:lnTo>
                    <a:lnTo>
                      <a:pt x="236" y="205"/>
                    </a:lnTo>
                    <a:lnTo>
                      <a:pt x="234" y="199"/>
                    </a:lnTo>
                    <a:lnTo>
                      <a:pt x="233" y="194"/>
                    </a:lnTo>
                    <a:lnTo>
                      <a:pt x="233" y="190"/>
                    </a:lnTo>
                    <a:lnTo>
                      <a:pt x="231" y="181"/>
                    </a:lnTo>
                    <a:lnTo>
                      <a:pt x="231" y="166"/>
                    </a:lnTo>
                    <a:lnTo>
                      <a:pt x="230" y="146"/>
                    </a:lnTo>
                    <a:lnTo>
                      <a:pt x="228" y="127"/>
                    </a:lnTo>
                    <a:lnTo>
                      <a:pt x="227" y="106"/>
                    </a:lnTo>
                    <a:lnTo>
                      <a:pt x="225" y="89"/>
                    </a:lnTo>
                    <a:lnTo>
                      <a:pt x="224" y="77"/>
                    </a:lnTo>
                    <a:lnTo>
                      <a:pt x="218" y="70"/>
                    </a:lnTo>
                    <a:lnTo>
                      <a:pt x="207" y="59"/>
                    </a:lnTo>
                    <a:lnTo>
                      <a:pt x="194" y="49"/>
                    </a:lnTo>
                    <a:lnTo>
                      <a:pt x="176" y="37"/>
                    </a:lnTo>
                    <a:lnTo>
                      <a:pt x="158" y="26"/>
                    </a:lnTo>
                    <a:lnTo>
                      <a:pt x="107" y="26"/>
                    </a:lnTo>
                    <a:close/>
                    <a:moveTo>
                      <a:pt x="104" y="0"/>
                    </a:moveTo>
                    <a:lnTo>
                      <a:pt x="161" y="0"/>
                    </a:lnTo>
                    <a:lnTo>
                      <a:pt x="164" y="0"/>
                    </a:lnTo>
                    <a:lnTo>
                      <a:pt x="168" y="2"/>
                    </a:lnTo>
                    <a:lnTo>
                      <a:pt x="179" y="8"/>
                    </a:lnTo>
                    <a:lnTo>
                      <a:pt x="195" y="18"/>
                    </a:lnTo>
                    <a:lnTo>
                      <a:pt x="212" y="31"/>
                    </a:lnTo>
                    <a:lnTo>
                      <a:pt x="228" y="43"/>
                    </a:lnTo>
                    <a:lnTo>
                      <a:pt x="242" y="58"/>
                    </a:lnTo>
                    <a:lnTo>
                      <a:pt x="248" y="71"/>
                    </a:lnTo>
                    <a:lnTo>
                      <a:pt x="251" y="86"/>
                    </a:lnTo>
                    <a:lnTo>
                      <a:pt x="252" y="109"/>
                    </a:lnTo>
                    <a:lnTo>
                      <a:pt x="255" y="134"/>
                    </a:lnTo>
                    <a:lnTo>
                      <a:pt x="257" y="164"/>
                    </a:lnTo>
                    <a:lnTo>
                      <a:pt x="257" y="175"/>
                    </a:lnTo>
                    <a:lnTo>
                      <a:pt x="257" y="185"/>
                    </a:lnTo>
                    <a:lnTo>
                      <a:pt x="258" y="190"/>
                    </a:lnTo>
                    <a:lnTo>
                      <a:pt x="258" y="191"/>
                    </a:lnTo>
                    <a:lnTo>
                      <a:pt x="260" y="194"/>
                    </a:lnTo>
                    <a:lnTo>
                      <a:pt x="263" y="200"/>
                    </a:lnTo>
                    <a:lnTo>
                      <a:pt x="264" y="209"/>
                    </a:lnTo>
                    <a:lnTo>
                      <a:pt x="263" y="220"/>
                    </a:lnTo>
                    <a:lnTo>
                      <a:pt x="258" y="230"/>
                    </a:lnTo>
                    <a:lnTo>
                      <a:pt x="246" y="239"/>
                    </a:lnTo>
                    <a:lnTo>
                      <a:pt x="234" y="244"/>
                    </a:lnTo>
                    <a:lnTo>
                      <a:pt x="215" y="248"/>
                    </a:lnTo>
                    <a:lnTo>
                      <a:pt x="191" y="253"/>
                    </a:lnTo>
                    <a:lnTo>
                      <a:pt x="162" y="256"/>
                    </a:lnTo>
                    <a:lnTo>
                      <a:pt x="132" y="257"/>
                    </a:lnTo>
                    <a:lnTo>
                      <a:pt x="93" y="256"/>
                    </a:lnTo>
                    <a:lnTo>
                      <a:pt x="60" y="251"/>
                    </a:lnTo>
                    <a:lnTo>
                      <a:pt x="35" y="245"/>
                    </a:lnTo>
                    <a:lnTo>
                      <a:pt x="20" y="239"/>
                    </a:lnTo>
                    <a:lnTo>
                      <a:pt x="6" y="230"/>
                    </a:lnTo>
                    <a:lnTo>
                      <a:pt x="2" y="220"/>
                    </a:lnTo>
                    <a:lnTo>
                      <a:pt x="0" y="209"/>
                    </a:lnTo>
                    <a:lnTo>
                      <a:pt x="3" y="200"/>
                    </a:lnTo>
                    <a:lnTo>
                      <a:pt x="5" y="194"/>
                    </a:lnTo>
                    <a:lnTo>
                      <a:pt x="6" y="190"/>
                    </a:lnTo>
                    <a:lnTo>
                      <a:pt x="8" y="185"/>
                    </a:lnTo>
                    <a:lnTo>
                      <a:pt x="8" y="176"/>
                    </a:lnTo>
                    <a:lnTo>
                      <a:pt x="9" y="164"/>
                    </a:lnTo>
                    <a:lnTo>
                      <a:pt x="11" y="136"/>
                    </a:lnTo>
                    <a:lnTo>
                      <a:pt x="12" y="109"/>
                    </a:lnTo>
                    <a:lnTo>
                      <a:pt x="14" y="86"/>
                    </a:lnTo>
                    <a:lnTo>
                      <a:pt x="17" y="71"/>
                    </a:lnTo>
                    <a:lnTo>
                      <a:pt x="24" y="58"/>
                    </a:lnTo>
                    <a:lnTo>
                      <a:pt x="36" y="43"/>
                    </a:lnTo>
                    <a:lnTo>
                      <a:pt x="53" y="31"/>
                    </a:lnTo>
                    <a:lnTo>
                      <a:pt x="71" y="18"/>
                    </a:lnTo>
                    <a:lnTo>
                      <a:pt x="86" y="8"/>
                    </a:lnTo>
                    <a:lnTo>
                      <a:pt x="98" y="2"/>
                    </a:lnTo>
                    <a:lnTo>
                      <a:pt x="101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5" name="Google Shape;325;p40"/>
            <p:cNvSpPr txBox="1"/>
            <p:nvPr/>
          </p:nvSpPr>
          <p:spPr>
            <a:xfrm>
              <a:off x="8083733" y="5074488"/>
              <a:ext cx="16215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25"/>
                <a:buFont typeface="Arial"/>
                <a:buNone/>
              </a:pPr>
              <a:r>
                <a:rPr b="1" i="0" lang="pt-PT" sz="1125" u="none" cap="none" strike="noStrike">
                  <a:solidFill>
                    <a:srgbClr val="008EC0"/>
                  </a:solidFill>
                  <a:latin typeface="Arial"/>
                  <a:ea typeface="Arial"/>
                  <a:cs typeface="Arial"/>
                  <a:sym typeface="Arial"/>
                </a:rPr>
                <a:t>INVEST</a:t>
              </a:r>
              <a:r>
                <a:rPr b="1" lang="pt-PT" sz="1125">
                  <a:solidFill>
                    <a:srgbClr val="008EC0"/>
                  </a:solidFill>
                </a:rPr>
                <a:t>MENT</a:t>
              </a:r>
              <a:endParaRPr b="0" i="0" sz="14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6" name="Google Shape;326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651341" y="4824899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11491346" y="4824898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40"/>
            <p:cNvSpPr/>
            <p:nvPr/>
          </p:nvSpPr>
          <p:spPr>
            <a:xfrm>
              <a:off x="10012409" y="4983102"/>
              <a:ext cx="1381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PT" sz="1200" u="sng" cap="none" strike="noStrike">
                  <a:solidFill>
                    <a:srgbClr val="086788"/>
                  </a:solidFill>
                  <a:latin typeface="Arial"/>
                  <a:ea typeface="Arial"/>
                  <a:cs typeface="Arial"/>
                  <a:sym typeface="Arial"/>
                </a:rPr>
                <a:t>236.241,50€</a:t>
              </a:r>
              <a:endParaRPr b="0" i="0" sz="1400" u="none" cap="none" strike="noStrike">
                <a:solidFill>
                  <a:srgbClr val="0867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p40"/>
          <p:cNvGrpSpPr/>
          <p:nvPr/>
        </p:nvGrpSpPr>
        <p:grpSpPr>
          <a:xfrm>
            <a:off x="4797960" y="2956299"/>
            <a:ext cx="2708935" cy="570794"/>
            <a:chOff x="2082018" y="-946313"/>
            <a:chExt cx="3611913" cy="761058"/>
          </a:xfrm>
        </p:grpSpPr>
        <p:grpSp>
          <p:nvGrpSpPr>
            <p:cNvPr id="330" name="Google Shape;330;p40"/>
            <p:cNvGrpSpPr/>
            <p:nvPr/>
          </p:nvGrpSpPr>
          <p:grpSpPr>
            <a:xfrm>
              <a:off x="2294745" y="-946313"/>
              <a:ext cx="384763" cy="395622"/>
              <a:chOff x="619766" y="3740323"/>
              <a:chExt cx="441596" cy="454060"/>
            </a:xfrm>
          </p:grpSpPr>
          <p:sp>
            <p:nvSpPr>
              <p:cNvPr id="331" name="Google Shape;331;p40"/>
              <p:cNvSpPr/>
              <p:nvPr/>
            </p:nvSpPr>
            <p:spPr>
              <a:xfrm>
                <a:off x="619766" y="3832809"/>
                <a:ext cx="124477" cy="127440"/>
              </a:xfrm>
              <a:custGeom>
                <a:rect b="b" l="l" r="r" t="t"/>
                <a:pathLst>
                  <a:path extrusionOk="0" h="86" w="84">
                    <a:moveTo>
                      <a:pt x="13" y="0"/>
                    </a:moveTo>
                    <a:lnTo>
                      <a:pt x="69" y="3"/>
                    </a:lnTo>
                    <a:lnTo>
                      <a:pt x="73" y="5"/>
                    </a:lnTo>
                    <a:lnTo>
                      <a:pt x="78" y="8"/>
                    </a:lnTo>
                    <a:lnTo>
                      <a:pt x="79" y="11"/>
                    </a:lnTo>
                    <a:lnTo>
                      <a:pt x="81" y="15"/>
                    </a:lnTo>
                    <a:lnTo>
                      <a:pt x="84" y="73"/>
                    </a:lnTo>
                    <a:lnTo>
                      <a:pt x="84" y="77"/>
                    </a:lnTo>
                    <a:lnTo>
                      <a:pt x="81" y="82"/>
                    </a:lnTo>
                    <a:lnTo>
                      <a:pt x="76" y="85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66" y="85"/>
                    </a:lnTo>
                    <a:lnTo>
                      <a:pt x="63" y="82"/>
                    </a:lnTo>
                    <a:lnTo>
                      <a:pt x="60" y="79"/>
                    </a:lnTo>
                    <a:lnTo>
                      <a:pt x="58" y="74"/>
                    </a:lnTo>
                    <a:lnTo>
                      <a:pt x="57" y="29"/>
                    </a:lnTo>
                    <a:lnTo>
                      <a:pt x="12" y="26"/>
                    </a:lnTo>
                    <a:lnTo>
                      <a:pt x="6" y="24"/>
                    </a:lnTo>
                    <a:lnTo>
                      <a:pt x="3" y="21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40"/>
              <p:cNvSpPr/>
              <p:nvPr/>
            </p:nvSpPr>
            <p:spPr>
              <a:xfrm>
                <a:off x="621247" y="3802563"/>
                <a:ext cx="278591" cy="376395"/>
              </a:xfrm>
              <a:custGeom>
                <a:rect b="b" l="l" r="r" t="t"/>
                <a:pathLst>
                  <a:path extrusionOk="0" h="254" w="188">
                    <a:moveTo>
                      <a:pt x="50" y="0"/>
                    </a:moveTo>
                    <a:lnTo>
                      <a:pt x="54" y="0"/>
                    </a:lnTo>
                    <a:lnTo>
                      <a:pt x="59" y="2"/>
                    </a:lnTo>
                    <a:lnTo>
                      <a:pt x="62" y="5"/>
                    </a:lnTo>
                    <a:lnTo>
                      <a:pt x="63" y="8"/>
                    </a:lnTo>
                    <a:lnTo>
                      <a:pt x="65" y="11"/>
                    </a:lnTo>
                    <a:lnTo>
                      <a:pt x="65" y="15"/>
                    </a:lnTo>
                    <a:lnTo>
                      <a:pt x="63" y="18"/>
                    </a:lnTo>
                    <a:lnTo>
                      <a:pt x="62" y="23"/>
                    </a:lnTo>
                    <a:lnTo>
                      <a:pt x="42" y="47"/>
                    </a:lnTo>
                    <a:lnTo>
                      <a:pt x="30" y="76"/>
                    </a:lnTo>
                    <a:lnTo>
                      <a:pt x="26" y="107"/>
                    </a:lnTo>
                    <a:lnTo>
                      <a:pt x="30" y="139"/>
                    </a:lnTo>
                    <a:lnTo>
                      <a:pt x="42" y="167"/>
                    </a:lnTo>
                    <a:lnTo>
                      <a:pt x="62" y="193"/>
                    </a:lnTo>
                    <a:lnTo>
                      <a:pt x="86" y="212"/>
                    </a:lnTo>
                    <a:lnTo>
                      <a:pt x="113" y="223"/>
                    </a:lnTo>
                    <a:lnTo>
                      <a:pt x="143" y="229"/>
                    </a:lnTo>
                    <a:lnTo>
                      <a:pt x="173" y="226"/>
                    </a:lnTo>
                    <a:lnTo>
                      <a:pt x="177" y="226"/>
                    </a:lnTo>
                    <a:lnTo>
                      <a:pt x="182" y="227"/>
                    </a:lnTo>
                    <a:lnTo>
                      <a:pt x="186" y="230"/>
                    </a:lnTo>
                    <a:lnTo>
                      <a:pt x="188" y="235"/>
                    </a:lnTo>
                    <a:lnTo>
                      <a:pt x="188" y="241"/>
                    </a:lnTo>
                    <a:lnTo>
                      <a:pt x="186" y="245"/>
                    </a:lnTo>
                    <a:lnTo>
                      <a:pt x="183" y="248"/>
                    </a:lnTo>
                    <a:lnTo>
                      <a:pt x="179" y="250"/>
                    </a:lnTo>
                    <a:lnTo>
                      <a:pt x="146" y="254"/>
                    </a:lnTo>
                    <a:lnTo>
                      <a:pt x="117" y="251"/>
                    </a:lnTo>
                    <a:lnTo>
                      <a:pt x="90" y="242"/>
                    </a:lnTo>
                    <a:lnTo>
                      <a:pt x="66" y="229"/>
                    </a:lnTo>
                    <a:lnTo>
                      <a:pt x="44" y="211"/>
                    </a:lnTo>
                    <a:lnTo>
                      <a:pt x="24" y="188"/>
                    </a:lnTo>
                    <a:lnTo>
                      <a:pt x="12" y="164"/>
                    </a:lnTo>
                    <a:lnTo>
                      <a:pt x="3" y="136"/>
                    </a:lnTo>
                    <a:lnTo>
                      <a:pt x="0" y="107"/>
                    </a:lnTo>
                    <a:lnTo>
                      <a:pt x="3" y="79"/>
                    </a:lnTo>
                    <a:lnTo>
                      <a:pt x="12" y="52"/>
                    </a:lnTo>
                    <a:lnTo>
                      <a:pt x="24" y="26"/>
                    </a:lnTo>
                    <a:lnTo>
                      <a:pt x="44" y="5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40"/>
              <p:cNvSpPr/>
              <p:nvPr/>
            </p:nvSpPr>
            <p:spPr>
              <a:xfrm>
                <a:off x="779807" y="3740323"/>
                <a:ext cx="275627" cy="376394"/>
              </a:xfrm>
              <a:custGeom>
                <a:rect b="b" l="l" r="r" t="t"/>
                <a:pathLst>
                  <a:path extrusionOk="0" h="254" w="186">
                    <a:moveTo>
                      <a:pt x="39" y="0"/>
                    </a:moveTo>
                    <a:lnTo>
                      <a:pt x="67" y="3"/>
                    </a:lnTo>
                    <a:lnTo>
                      <a:pt x="96" y="11"/>
                    </a:lnTo>
                    <a:lnTo>
                      <a:pt x="121" y="24"/>
                    </a:lnTo>
                    <a:lnTo>
                      <a:pt x="144" y="44"/>
                    </a:lnTo>
                    <a:lnTo>
                      <a:pt x="165" y="71"/>
                    </a:lnTo>
                    <a:lnTo>
                      <a:pt x="178" y="100"/>
                    </a:lnTo>
                    <a:lnTo>
                      <a:pt x="186" y="131"/>
                    </a:lnTo>
                    <a:lnTo>
                      <a:pt x="186" y="163"/>
                    </a:lnTo>
                    <a:lnTo>
                      <a:pt x="178" y="194"/>
                    </a:lnTo>
                    <a:lnTo>
                      <a:pt x="165" y="224"/>
                    </a:lnTo>
                    <a:lnTo>
                      <a:pt x="144" y="251"/>
                    </a:lnTo>
                    <a:lnTo>
                      <a:pt x="141" y="253"/>
                    </a:lnTo>
                    <a:lnTo>
                      <a:pt x="138" y="254"/>
                    </a:lnTo>
                    <a:lnTo>
                      <a:pt x="135" y="254"/>
                    </a:lnTo>
                    <a:lnTo>
                      <a:pt x="130" y="253"/>
                    </a:lnTo>
                    <a:lnTo>
                      <a:pt x="126" y="251"/>
                    </a:lnTo>
                    <a:lnTo>
                      <a:pt x="124" y="247"/>
                    </a:lnTo>
                    <a:lnTo>
                      <a:pt x="123" y="244"/>
                    </a:lnTo>
                    <a:lnTo>
                      <a:pt x="123" y="239"/>
                    </a:lnTo>
                    <a:lnTo>
                      <a:pt x="124" y="236"/>
                    </a:lnTo>
                    <a:lnTo>
                      <a:pt x="126" y="233"/>
                    </a:lnTo>
                    <a:lnTo>
                      <a:pt x="144" y="211"/>
                    </a:lnTo>
                    <a:lnTo>
                      <a:pt x="154" y="187"/>
                    </a:lnTo>
                    <a:lnTo>
                      <a:pt x="160" y="161"/>
                    </a:lnTo>
                    <a:lnTo>
                      <a:pt x="160" y="134"/>
                    </a:lnTo>
                    <a:lnTo>
                      <a:pt x="154" y="109"/>
                    </a:lnTo>
                    <a:lnTo>
                      <a:pt x="144" y="85"/>
                    </a:lnTo>
                    <a:lnTo>
                      <a:pt x="126" y="62"/>
                    </a:lnTo>
                    <a:lnTo>
                      <a:pt x="102" y="44"/>
                    </a:lnTo>
                    <a:lnTo>
                      <a:pt x="75" y="32"/>
                    </a:lnTo>
                    <a:lnTo>
                      <a:pt x="45" y="27"/>
                    </a:lnTo>
                    <a:lnTo>
                      <a:pt x="15" y="29"/>
                    </a:lnTo>
                    <a:lnTo>
                      <a:pt x="10" y="30"/>
                    </a:lnTo>
                    <a:lnTo>
                      <a:pt x="4" y="27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40"/>
              <p:cNvSpPr/>
              <p:nvPr/>
            </p:nvSpPr>
            <p:spPr>
              <a:xfrm>
                <a:off x="935403" y="4066943"/>
                <a:ext cx="125959" cy="127440"/>
              </a:xfrm>
              <a:custGeom>
                <a:rect b="b" l="l" r="r" t="t"/>
                <a:pathLst>
                  <a:path extrusionOk="0" h="86" w="85">
                    <a:moveTo>
                      <a:pt x="13" y="0"/>
                    </a:moveTo>
                    <a:lnTo>
                      <a:pt x="18" y="2"/>
                    </a:lnTo>
                    <a:lnTo>
                      <a:pt x="22" y="3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8" y="57"/>
                    </a:lnTo>
                    <a:lnTo>
                      <a:pt x="73" y="60"/>
                    </a:lnTo>
                    <a:lnTo>
                      <a:pt x="78" y="60"/>
                    </a:lnTo>
                    <a:lnTo>
                      <a:pt x="82" y="63"/>
                    </a:lnTo>
                    <a:lnTo>
                      <a:pt x="84" y="68"/>
                    </a:lnTo>
                    <a:lnTo>
                      <a:pt x="85" y="74"/>
                    </a:lnTo>
                    <a:lnTo>
                      <a:pt x="84" y="78"/>
                    </a:lnTo>
                    <a:lnTo>
                      <a:pt x="81" y="81"/>
                    </a:lnTo>
                    <a:lnTo>
                      <a:pt x="78" y="84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16" y="83"/>
                    </a:lnTo>
                    <a:lnTo>
                      <a:pt x="10" y="81"/>
                    </a:lnTo>
                    <a:lnTo>
                      <a:pt x="7" y="78"/>
                    </a:lnTo>
                    <a:lnTo>
                      <a:pt x="4" y="75"/>
                    </a:lnTo>
                    <a:lnTo>
                      <a:pt x="3" y="71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40"/>
              <p:cNvSpPr/>
              <p:nvPr/>
            </p:nvSpPr>
            <p:spPr>
              <a:xfrm>
                <a:off x="763506" y="3837836"/>
                <a:ext cx="151150" cy="299337"/>
              </a:xfrm>
              <a:custGeom>
                <a:rect b="b" l="l" r="r" t="t"/>
                <a:pathLst>
                  <a:path extrusionOk="0" h="202" w="102">
                    <a:moveTo>
                      <a:pt x="59" y="104"/>
                    </a:moveTo>
                    <a:lnTo>
                      <a:pt x="59" y="148"/>
                    </a:lnTo>
                    <a:lnTo>
                      <a:pt x="65" y="145"/>
                    </a:lnTo>
                    <a:lnTo>
                      <a:pt x="69" y="143"/>
                    </a:lnTo>
                    <a:lnTo>
                      <a:pt x="74" y="139"/>
                    </a:lnTo>
                    <a:lnTo>
                      <a:pt x="77" y="136"/>
                    </a:lnTo>
                    <a:lnTo>
                      <a:pt x="78" y="130"/>
                    </a:lnTo>
                    <a:lnTo>
                      <a:pt x="78" y="125"/>
                    </a:lnTo>
                    <a:lnTo>
                      <a:pt x="78" y="121"/>
                    </a:lnTo>
                    <a:lnTo>
                      <a:pt x="77" y="116"/>
                    </a:lnTo>
                    <a:lnTo>
                      <a:pt x="74" y="112"/>
                    </a:lnTo>
                    <a:lnTo>
                      <a:pt x="69" y="109"/>
                    </a:lnTo>
                    <a:lnTo>
                      <a:pt x="65" y="107"/>
                    </a:lnTo>
                    <a:lnTo>
                      <a:pt x="59" y="104"/>
                    </a:lnTo>
                    <a:close/>
                    <a:moveTo>
                      <a:pt x="45" y="38"/>
                    </a:moveTo>
                    <a:lnTo>
                      <a:pt x="39" y="41"/>
                    </a:lnTo>
                    <a:lnTo>
                      <a:pt x="33" y="44"/>
                    </a:lnTo>
                    <a:lnTo>
                      <a:pt x="30" y="47"/>
                    </a:lnTo>
                    <a:lnTo>
                      <a:pt x="29" y="52"/>
                    </a:lnTo>
                    <a:lnTo>
                      <a:pt x="29" y="56"/>
                    </a:lnTo>
                    <a:lnTo>
                      <a:pt x="29" y="61"/>
                    </a:lnTo>
                    <a:lnTo>
                      <a:pt x="30" y="65"/>
                    </a:lnTo>
                    <a:lnTo>
                      <a:pt x="33" y="68"/>
                    </a:lnTo>
                    <a:lnTo>
                      <a:pt x="38" y="73"/>
                    </a:lnTo>
                    <a:lnTo>
                      <a:pt x="45" y="76"/>
                    </a:lnTo>
                    <a:lnTo>
                      <a:pt x="45" y="38"/>
                    </a:lnTo>
                    <a:close/>
                    <a:moveTo>
                      <a:pt x="53" y="0"/>
                    </a:moveTo>
                    <a:lnTo>
                      <a:pt x="54" y="0"/>
                    </a:lnTo>
                    <a:lnTo>
                      <a:pt x="57" y="2"/>
                    </a:lnTo>
                    <a:lnTo>
                      <a:pt x="57" y="5"/>
                    </a:lnTo>
                    <a:lnTo>
                      <a:pt x="59" y="8"/>
                    </a:lnTo>
                    <a:lnTo>
                      <a:pt x="59" y="18"/>
                    </a:lnTo>
                    <a:lnTo>
                      <a:pt x="68" y="20"/>
                    </a:lnTo>
                    <a:lnTo>
                      <a:pt x="77" y="23"/>
                    </a:lnTo>
                    <a:lnTo>
                      <a:pt x="83" y="28"/>
                    </a:lnTo>
                    <a:lnTo>
                      <a:pt x="89" y="34"/>
                    </a:lnTo>
                    <a:lnTo>
                      <a:pt x="93" y="38"/>
                    </a:lnTo>
                    <a:lnTo>
                      <a:pt x="96" y="43"/>
                    </a:lnTo>
                    <a:lnTo>
                      <a:pt x="98" y="49"/>
                    </a:lnTo>
                    <a:lnTo>
                      <a:pt x="98" y="53"/>
                    </a:lnTo>
                    <a:lnTo>
                      <a:pt x="98" y="58"/>
                    </a:lnTo>
                    <a:lnTo>
                      <a:pt x="95" y="61"/>
                    </a:lnTo>
                    <a:lnTo>
                      <a:pt x="90" y="64"/>
                    </a:lnTo>
                    <a:lnTo>
                      <a:pt x="86" y="65"/>
                    </a:lnTo>
                    <a:lnTo>
                      <a:pt x="81" y="64"/>
                    </a:lnTo>
                    <a:lnTo>
                      <a:pt x="78" y="62"/>
                    </a:lnTo>
                    <a:lnTo>
                      <a:pt x="75" y="59"/>
                    </a:lnTo>
                    <a:lnTo>
                      <a:pt x="74" y="55"/>
                    </a:lnTo>
                    <a:lnTo>
                      <a:pt x="72" y="49"/>
                    </a:lnTo>
                    <a:lnTo>
                      <a:pt x="68" y="44"/>
                    </a:lnTo>
                    <a:lnTo>
                      <a:pt x="63" y="41"/>
                    </a:lnTo>
                    <a:lnTo>
                      <a:pt x="59" y="38"/>
                    </a:lnTo>
                    <a:lnTo>
                      <a:pt x="59" y="79"/>
                    </a:lnTo>
                    <a:lnTo>
                      <a:pt x="69" y="82"/>
                    </a:lnTo>
                    <a:lnTo>
                      <a:pt x="78" y="85"/>
                    </a:lnTo>
                    <a:lnTo>
                      <a:pt x="84" y="88"/>
                    </a:lnTo>
                    <a:lnTo>
                      <a:pt x="90" y="94"/>
                    </a:lnTo>
                    <a:lnTo>
                      <a:pt x="96" y="98"/>
                    </a:lnTo>
                    <a:lnTo>
                      <a:pt x="99" y="106"/>
                    </a:lnTo>
                    <a:lnTo>
                      <a:pt x="102" y="113"/>
                    </a:lnTo>
                    <a:lnTo>
                      <a:pt x="102" y="122"/>
                    </a:lnTo>
                    <a:lnTo>
                      <a:pt x="102" y="130"/>
                    </a:lnTo>
                    <a:lnTo>
                      <a:pt x="101" y="136"/>
                    </a:lnTo>
                    <a:lnTo>
                      <a:pt x="98" y="143"/>
                    </a:lnTo>
                    <a:lnTo>
                      <a:pt x="93" y="149"/>
                    </a:lnTo>
                    <a:lnTo>
                      <a:pt x="89" y="154"/>
                    </a:lnTo>
                    <a:lnTo>
                      <a:pt x="83" y="158"/>
                    </a:lnTo>
                    <a:lnTo>
                      <a:pt x="71" y="164"/>
                    </a:lnTo>
                    <a:lnTo>
                      <a:pt x="59" y="166"/>
                    </a:lnTo>
                    <a:lnTo>
                      <a:pt x="59" y="190"/>
                    </a:lnTo>
                    <a:lnTo>
                      <a:pt x="57" y="196"/>
                    </a:lnTo>
                    <a:lnTo>
                      <a:pt x="57" y="199"/>
                    </a:lnTo>
                    <a:lnTo>
                      <a:pt x="56" y="200"/>
                    </a:lnTo>
                    <a:lnTo>
                      <a:pt x="53" y="202"/>
                    </a:lnTo>
                    <a:lnTo>
                      <a:pt x="50" y="200"/>
                    </a:lnTo>
                    <a:lnTo>
                      <a:pt x="47" y="199"/>
                    </a:lnTo>
                    <a:lnTo>
                      <a:pt x="47" y="197"/>
                    </a:lnTo>
                    <a:lnTo>
                      <a:pt x="45" y="193"/>
                    </a:lnTo>
                    <a:lnTo>
                      <a:pt x="45" y="166"/>
                    </a:lnTo>
                    <a:lnTo>
                      <a:pt x="35" y="164"/>
                    </a:lnTo>
                    <a:lnTo>
                      <a:pt x="26" y="161"/>
                    </a:lnTo>
                    <a:lnTo>
                      <a:pt x="18" y="157"/>
                    </a:lnTo>
                    <a:lnTo>
                      <a:pt x="12" y="151"/>
                    </a:lnTo>
                    <a:lnTo>
                      <a:pt x="6" y="145"/>
                    </a:lnTo>
                    <a:lnTo>
                      <a:pt x="3" y="139"/>
                    </a:lnTo>
                    <a:lnTo>
                      <a:pt x="2" y="131"/>
                    </a:lnTo>
                    <a:lnTo>
                      <a:pt x="0" y="125"/>
                    </a:lnTo>
                    <a:lnTo>
                      <a:pt x="2" y="121"/>
                    </a:lnTo>
                    <a:lnTo>
                      <a:pt x="5" y="116"/>
                    </a:lnTo>
                    <a:lnTo>
                      <a:pt x="6" y="115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7" y="113"/>
                    </a:lnTo>
                    <a:lnTo>
                      <a:pt x="21" y="115"/>
                    </a:lnTo>
                    <a:lnTo>
                      <a:pt x="23" y="118"/>
                    </a:lnTo>
                    <a:lnTo>
                      <a:pt x="24" y="121"/>
                    </a:lnTo>
                    <a:lnTo>
                      <a:pt x="27" y="128"/>
                    </a:lnTo>
                    <a:lnTo>
                      <a:pt x="30" y="133"/>
                    </a:lnTo>
                    <a:lnTo>
                      <a:pt x="32" y="137"/>
                    </a:lnTo>
                    <a:lnTo>
                      <a:pt x="35" y="140"/>
                    </a:lnTo>
                    <a:lnTo>
                      <a:pt x="39" y="143"/>
                    </a:lnTo>
                    <a:lnTo>
                      <a:pt x="45" y="146"/>
                    </a:lnTo>
                    <a:lnTo>
                      <a:pt x="45" y="101"/>
                    </a:lnTo>
                    <a:lnTo>
                      <a:pt x="33" y="97"/>
                    </a:lnTo>
                    <a:lnTo>
                      <a:pt x="24" y="92"/>
                    </a:lnTo>
                    <a:lnTo>
                      <a:pt x="18" y="89"/>
                    </a:lnTo>
                    <a:lnTo>
                      <a:pt x="14" y="85"/>
                    </a:lnTo>
                    <a:lnTo>
                      <a:pt x="9" y="80"/>
                    </a:lnTo>
                    <a:lnTo>
                      <a:pt x="6" y="74"/>
                    </a:lnTo>
                    <a:lnTo>
                      <a:pt x="5" y="67"/>
                    </a:lnTo>
                    <a:lnTo>
                      <a:pt x="5" y="59"/>
                    </a:lnTo>
                    <a:lnTo>
                      <a:pt x="6" y="44"/>
                    </a:lnTo>
                    <a:lnTo>
                      <a:pt x="15" y="32"/>
                    </a:lnTo>
                    <a:lnTo>
                      <a:pt x="27" y="23"/>
                    </a:lnTo>
                    <a:lnTo>
                      <a:pt x="45" y="18"/>
                    </a:lnTo>
                    <a:lnTo>
                      <a:pt x="45" y="8"/>
                    </a:lnTo>
                    <a:lnTo>
                      <a:pt x="47" y="5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40"/>
            <p:cNvGrpSpPr/>
            <p:nvPr/>
          </p:nvGrpSpPr>
          <p:grpSpPr>
            <a:xfrm>
              <a:off x="2082018" y="-894758"/>
              <a:ext cx="3611913" cy="709503"/>
              <a:chOff x="8320405" y="1826522"/>
              <a:chExt cx="3611913" cy="709503"/>
            </a:xfrm>
          </p:grpSpPr>
          <p:pic>
            <p:nvPicPr>
              <p:cNvPr id="337" name="Google Shape;337;p4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0006941" y="1826523"/>
                <a:ext cx="277876" cy="68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8" name="Google Shape;338;p4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rot="10800000">
                <a:off x="11654442" y="1826522"/>
                <a:ext cx="277876" cy="6839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9" name="Google Shape;339;p40"/>
              <p:cNvSpPr txBox="1"/>
              <p:nvPr/>
            </p:nvSpPr>
            <p:spPr>
              <a:xfrm>
                <a:off x="8320405" y="2216825"/>
                <a:ext cx="1825500" cy="3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25"/>
                  <a:buFont typeface="Arial"/>
                  <a:buNone/>
                </a:pPr>
                <a:r>
                  <a:rPr b="1" i="0" lang="pt-PT" sz="1125" u="none" cap="none" strike="noStrike">
                    <a:solidFill>
                      <a:srgbClr val="008EC0"/>
                    </a:solidFill>
                    <a:latin typeface="Arial"/>
                    <a:ea typeface="Arial"/>
                    <a:cs typeface="Arial"/>
                    <a:sym typeface="Arial"/>
                  </a:rPr>
                  <a:t>INCENTIV</a:t>
                </a:r>
                <a:r>
                  <a:rPr b="1" lang="pt-PT" sz="1125">
                    <a:solidFill>
                      <a:srgbClr val="008EC0"/>
                    </a:solidFill>
                  </a:rPr>
                  <a:t>E</a:t>
                </a:r>
                <a:endParaRPr b="0" i="0" sz="1400" u="none" cap="none" strike="noStrike">
                  <a:solidFill>
                    <a:srgbClr val="008EC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40"/>
              <p:cNvSpPr/>
              <p:nvPr/>
            </p:nvSpPr>
            <p:spPr>
              <a:xfrm>
                <a:off x="10668979" y="1981131"/>
                <a:ext cx="654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PT" sz="1200" u="sng" cap="none" strike="noStrike">
                    <a:solidFill>
                      <a:srgbClr val="086788"/>
                    </a:solidFill>
                    <a:latin typeface="Arial"/>
                    <a:ea typeface="Arial"/>
                    <a:cs typeface="Arial"/>
                    <a:sym typeface="Arial"/>
                  </a:rPr>
                  <a:t>45%</a:t>
                </a:r>
                <a:endParaRPr b="0" i="0" sz="1400" u="none" cap="none" strike="noStrike">
                  <a:solidFill>
                    <a:srgbClr val="08678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41" name="Google Shape;341;p40"/>
          <p:cNvSpPr/>
          <p:nvPr/>
        </p:nvSpPr>
        <p:spPr>
          <a:xfrm>
            <a:off x="827025" y="1872061"/>
            <a:ext cx="32694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 u="sng">
                <a:solidFill>
                  <a:srgbClr val="436B8A"/>
                </a:solidFill>
              </a:rPr>
              <a:t>INNOVATION</a:t>
            </a:r>
            <a:r>
              <a:rPr b="0" i="0" lang="pt-PT" sz="1200" u="none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pt-PT" sz="1200" u="sng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" name="Google Shape;342;p40"/>
          <p:cNvGrpSpPr/>
          <p:nvPr/>
        </p:nvGrpSpPr>
        <p:grpSpPr>
          <a:xfrm>
            <a:off x="799514" y="2928917"/>
            <a:ext cx="2764117" cy="629958"/>
            <a:chOff x="8083733" y="4668954"/>
            <a:chExt cx="3685489" cy="839944"/>
          </a:xfrm>
        </p:grpSpPr>
        <p:grpSp>
          <p:nvGrpSpPr>
            <p:cNvPr id="343" name="Google Shape;343;p40"/>
            <p:cNvGrpSpPr/>
            <p:nvPr/>
          </p:nvGrpSpPr>
          <p:grpSpPr>
            <a:xfrm>
              <a:off x="8134795" y="4668954"/>
              <a:ext cx="327484" cy="370616"/>
              <a:chOff x="5292087" y="3779462"/>
              <a:chExt cx="391213" cy="465306"/>
            </a:xfrm>
          </p:grpSpPr>
          <p:sp>
            <p:nvSpPr>
              <p:cNvPr id="344" name="Google Shape;344;p40"/>
              <p:cNvSpPr/>
              <p:nvPr/>
            </p:nvSpPr>
            <p:spPr>
              <a:xfrm>
                <a:off x="5428419" y="3933576"/>
                <a:ext cx="121513" cy="240062"/>
              </a:xfrm>
              <a:custGeom>
                <a:rect b="b" l="l" r="r" t="t"/>
                <a:pathLst>
                  <a:path extrusionOk="0" h="162" w="82">
                    <a:moveTo>
                      <a:pt x="46" y="84"/>
                    </a:moveTo>
                    <a:lnTo>
                      <a:pt x="46" y="119"/>
                    </a:lnTo>
                    <a:lnTo>
                      <a:pt x="51" y="117"/>
                    </a:lnTo>
                    <a:lnTo>
                      <a:pt x="55" y="114"/>
                    </a:lnTo>
                    <a:lnTo>
                      <a:pt x="58" y="111"/>
                    </a:lnTo>
                    <a:lnTo>
                      <a:pt x="60" y="108"/>
                    </a:lnTo>
                    <a:lnTo>
                      <a:pt x="61" y="105"/>
                    </a:lnTo>
                    <a:lnTo>
                      <a:pt x="63" y="101"/>
                    </a:lnTo>
                    <a:lnTo>
                      <a:pt x="61" y="96"/>
                    </a:lnTo>
                    <a:lnTo>
                      <a:pt x="60" y="93"/>
                    </a:lnTo>
                    <a:lnTo>
                      <a:pt x="58" y="90"/>
                    </a:lnTo>
                    <a:lnTo>
                      <a:pt x="52" y="87"/>
                    </a:lnTo>
                    <a:lnTo>
                      <a:pt x="46" y="84"/>
                    </a:lnTo>
                    <a:close/>
                    <a:moveTo>
                      <a:pt x="36" y="30"/>
                    </a:moveTo>
                    <a:lnTo>
                      <a:pt x="30" y="33"/>
                    </a:lnTo>
                    <a:lnTo>
                      <a:pt x="25" y="36"/>
                    </a:lnTo>
                    <a:lnTo>
                      <a:pt x="24" y="38"/>
                    </a:lnTo>
                    <a:lnTo>
                      <a:pt x="22" y="41"/>
                    </a:lnTo>
                    <a:lnTo>
                      <a:pt x="22" y="45"/>
                    </a:lnTo>
                    <a:lnTo>
                      <a:pt x="22" y="50"/>
                    </a:lnTo>
                    <a:lnTo>
                      <a:pt x="24" y="53"/>
                    </a:lnTo>
                    <a:lnTo>
                      <a:pt x="25" y="54"/>
                    </a:lnTo>
                    <a:lnTo>
                      <a:pt x="30" y="57"/>
                    </a:lnTo>
                    <a:lnTo>
                      <a:pt x="36" y="60"/>
                    </a:lnTo>
                    <a:lnTo>
                      <a:pt x="36" y="30"/>
                    </a:lnTo>
                    <a:close/>
                    <a:moveTo>
                      <a:pt x="40" y="0"/>
                    </a:moveTo>
                    <a:lnTo>
                      <a:pt x="43" y="2"/>
                    </a:lnTo>
                    <a:lnTo>
                      <a:pt x="45" y="3"/>
                    </a:lnTo>
                    <a:lnTo>
                      <a:pt x="46" y="6"/>
                    </a:lnTo>
                    <a:lnTo>
                      <a:pt x="46" y="15"/>
                    </a:lnTo>
                    <a:lnTo>
                      <a:pt x="54" y="17"/>
                    </a:lnTo>
                    <a:lnTo>
                      <a:pt x="60" y="18"/>
                    </a:lnTo>
                    <a:lnTo>
                      <a:pt x="66" y="21"/>
                    </a:lnTo>
                    <a:lnTo>
                      <a:pt x="70" y="27"/>
                    </a:lnTo>
                    <a:lnTo>
                      <a:pt x="73" y="30"/>
                    </a:lnTo>
                    <a:lnTo>
                      <a:pt x="76" y="35"/>
                    </a:lnTo>
                    <a:lnTo>
                      <a:pt x="78" y="39"/>
                    </a:lnTo>
                    <a:lnTo>
                      <a:pt x="78" y="42"/>
                    </a:lnTo>
                    <a:lnTo>
                      <a:pt x="78" y="47"/>
                    </a:lnTo>
                    <a:lnTo>
                      <a:pt x="75" y="50"/>
                    </a:lnTo>
                    <a:lnTo>
                      <a:pt x="72" y="51"/>
                    </a:lnTo>
                    <a:lnTo>
                      <a:pt x="69" y="53"/>
                    </a:lnTo>
                    <a:lnTo>
                      <a:pt x="64" y="51"/>
                    </a:lnTo>
                    <a:lnTo>
                      <a:pt x="61" y="50"/>
                    </a:lnTo>
                    <a:lnTo>
                      <a:pt x="60" y="47"/>
                    </a:lnTo>
                    <a:lnTo>
                      <a:pt x="58" y="44"/>
                    </a:lnTo>
                    <a:lnTo>
                      <a:pt x="57" y="39"/>
                    </a:lnTo>
                    <a:lnTo>
                      <a:pt x="54" y="36"/>
                    </a:lnTo>
                    <a:lnTo>
                      <a:pt x="51" y="33"/>
                    </a:lnTo>
                    <a:lnTo>
                      <a:pt x="46" y="30"/>
                    </a:lnTo>
                    <a:lnTo>
                      <a:pt x="46" y="63"/>
                    </a:lnTo>
                    <a:lnTo>
                      <a:pt x="54" y="66"/>
                    </a:lnTo>
                    <a:lnTo>
                      <a:pt x="61" y="68"/>
                    </a:lnTo>
                    <a:lnTo>
                      <a:pt x="67" y="71"/>
                    </a:lnTo>
                    <a:lnTo>
                      <a:pt x="72" y="75"/>
                    </a:lnTo>
                    <a:lnTo>
                      <a:pt x="76" y="80"/>
                    </a:lnTo>
                    <a:lnTo>
                      <a:pt x="79" y="84"/>
                    </a:lnTo>
                    <a:lnTo>
                      <a:pt x="81" y="92"/>
                    </a:lnTo>
                    <a:lnTo>
                      <a:pt x="82" y="98"/>
                    </a:lnTo>
                    <a:lnTo>
                      <a:pt x="81" y="107"/>
                    </a:lnTo>
                    <a:lnTo>
                      <a:pt x="78" y="114"/>
                    </a:lnTo>
                    <a:lnTo>
                      <a:pt x="75" y="120"/>
                    </a:lnTo>
                    <a:lnTo>
                      <a:pt x="70" y="123"/>
                    </a:lnTo>
                    <a:lnTo>
                      <a:pt x="66" y="128"/>
                    </a:lnTo>
                    <a:lnTo>
                      <a:pt x="60" y="131"/>
                    </a:lnTo>
                    <a:lnTo>
                      <a:pt x="52" y="132"/>
                    </a:lnTo>
                    <a:lnTo>
                      <a:pt x="46" y="134"/>
                    </a:lnTo>
                    <a:lnTo>
                      <a:pt x="46" y="153"/>
                    </a:lnTo>
                    <a:lnTo>
                      <a:pt x="45" y="156"/>
                    </a:lnTo>
                    <a:lnTo>
                      <a:pt x="45" y="159"/>
                    </a:lnTo>
                    <a:lnTo>
                      <a:pt x="43" y="161"/>
                    </a:lnTo>
                    <a:lnTo>
                      <a:pt x="40" y="162"/>
                    </a:lnTo>
                    <a:lnTo>
                      <a:pt x="39" y="161"/>
                    </a:lnTo>
                    <a:lnTo>
                      <a:pt x="37" y="161"/>
                    </a:lnTo>
                    <a:lnTo>
                      <a:pt x="36" y="158"/>
                    </a:lnTo>
                    <a:lnTo>
                      <a:pt x="36" y="155"/>
                    </a:lnTo>
                    <a:lnTo>
                      <a:pt x="36" y="134"/>
                    </a:lnTo>
                    <a:lnTo>
                      <a:pt x="27" y="132"/>
                    </a:lnTo>
                    <a:lnTo>
                      <a:pt x="19" y="129"/>
                    </a:lnTo>
                    <a:lnTo>
                      <a:pt x="13" y="126"/>
                    </a:lnTo>
                    <a:lnTo>
                      <a:pt x="9" y="122"/>
                    </a:lnTo>
                    <a:lnTo>
                      <a:pt x="4" y="116"/>
                    </a:lnTo>
                    <a:lnTo>
                      <a:pt x="1" y="111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3" y="93"/>
                    </a:lnTo>
                    <a:lnTo>
                      <a:pt x="6" y="92"/>
                    </a:lnTo>
                    <a:lnTo>
                      <a:pt x="10" y="90"/>
                    </a:lnTo>
                    <a:lnTo>
                      <a:pt x="13" y="92"/>
                    </a:lnTo>
                    <a:lnTo>
                      <a:pt x="16" y="92"/>
                    </a:lnTo>
                    <a:lnTo>
                      <a:pt x="18" y="95"/>
                    </a:lnTo>
                    <a:lnTo>
                      <a:pt x="19" y="98"/>
                    </a:lnTo>
                    <a:lnTo>
                      <a:pt x="21" y="102"/>
                    </a:lnTo>
                    <a:lnTo>
                      <a:pt x="22" y="107"/>
                    </a:lnTo>
                    <a:lnTo>
                      <a:pt x="24" y="110"/>
                    </a:lnTo>
                    <a:lnTo>
                      <a:pt x="27" y="113"/>
                    </a:lnTo>
                    <a:lnTo>
                      <a:pt x="31" y="116"/>
                    </a:lnTo>
                    <a:lnTo>
                      <a:pt x="36" y="117"/>
                    </a:lnTo>
                    <a:lnTo>
                      <a:pt x="36" y="81"/>
                    </a:lnTo>
                    <a:lnTo>
                      <a:pt x="27" y="78"/>
                    </a:lnTo>
                    <a:lnTo>
                      <a:pt x="18" y="74"/>
                    </a:lnTo>
                    <a:lnTo>
                      <a:pt x="13" y="72"/>
                    </a:lnTo>
                    <a:lnTo>
                      <a:pt x="10" y="68"/>
                    </a:lnTo>
                    <a:lnTo>
                      <a:pt x="7" y="65"/>
                    </a:lnTo>
                    <a:lnTo>
                      <a:pt x="4" y="60"/>
                    </a:lnTo>
                    <a:lnTo>
                      <a:pt x="3" y="54"/>
                    </a:lnTo>
                    <a:lnTo>
                      <a:pt x="3" y="47"/>
                    </a:lnTo>
                    <a:lnTo>
                      <a:pt x="3" y="39"/>
                    </a:lnTo>
                    <a:lnTo>
                      <a:pt x="6" y="32"/>
                    </a:lnTo>
                    <a:lnTo>
                      <a:pt x="10" y="26"/>
                    </a:lnTo>
                    <a:lnTo>
                      <a:pt x="21" y="18"/>
                    </a:lnTo>
                    <a:lnTo>
                      <a:pt x="36" y="15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40"/>
              <p:cNvSpPr/>
              <p:nvPr/>
            </p:nvSpPr>
            <p:spPr>
              <a:xfrm>
                <a:off x="5370627" y="3779462"/>
                <a:ext cx="237098" cy="118549"/>
              </a:xfrm>
              <a:custGeom>
                <a:rect b="b" l="l" r="r" t="t"/>
                <a:pathLst>
                  <a:path extrusionOk="0" h="80" w="160">
                    <a:moveTo>
                      <a:pt x="34" y="26"/>
                    </a:moveTo>
                    <a:lnTo>
                      <a:pt x="33" y="27"/>
                    </a:lnTo>
                    <a:lnTo>
                      <a:pt x="58" y="54"/>
                    </a:lnTo>
                    <a:lnTo>
                      <a:pt x="100" y="54"/>
                    </a:lnTo>
                    <a:lnTo>
                      <a:pt x="126" y="27"/>
                    </a:lnTo>
                    <a:lnTo>
                      <a:pt x="124" y="26"/>
                    </a:lnTo>
                    <a:lnTo>
                      <a:pt x="123" y="26"/>
                    </a:lnTo>
                    <a:lnTo>
                      <a:pt x="123" y="27"/>
                    </a:lnTo>
                    <a:lnTo>
                      <a:pt x="121" y="29"/>
                    </a:lnTo>
                    <a:lnTo>
                      <a:pt x="118" y="30"/>
                    </a:lnTo>
                    <a:lnTo>
                      <a:pt x="115" y="32"/>
                    </a:lnTo>
                    <a:lnTo>
                      <a:pt x="112" y="33"/>
                    </a:lnTo>
                    <a:lnTo>
                      <a:pt x="108" y="35"/>
                    </a:lnTo>
                    <a:lnTo>
                      <a:pt x="102" y="35"/>
                    </a:lnTo>
                    <a:lnTo>
                      <a:pt x="96" y="35"/>
                    </a:lnTo>
                    <a:lnTo>
                      <a:pt x="91" y="33"/>
                    </a:lnTo>
                    <a:lnTo>
                      <a:pt x="88" y="32"/>
                    </a:lnTo>
                    <a:lnTo>
                      <a:pt x="85" y="30"/>
                    </a:lnTo>
                    <a:lnTo>
                      <a:pt x="82" y="29"/>
                    </a:lnTo>
                    <a:lnTo>
                      <a:pt x="81" y="27"/>
                    </a:lnTo>
                    <a:lnTo>
                      <a:pt x="81" y="26"/>
                    </a:lnTo>
                    <a:lnTo>
                      <a:pt x="79" y="26"/>
                    </a:lnTo>
                    <a:lnTo>
                      <a:pt x="78" y="26"/>
                    </a:lnTo>
                    <a:lnTo>
                      <a:pt x="78" y="27"/>
                    </a:lnTo>
                    <a:lnTo>
                      <a:pt x="76" y="29"/>
                    </a:lnTo>
                    <a:lnTo>
                      <a:pt x="73" y="30"/>
                    </a:lnTo>
                    <a:lnTo>
                      <a:pt x="70" y="32"/>
                    </a:lnTo>
                    <a:lnTo>
                      <a:pt x="67" y="33"/>
                    </a:lnTo>
                    <a:lnTo>
                      <a:pt x="63" y="35"/>
                    </a:lnTo>
                    <a:lnTo>
                      <a:pt x="57" y="35"/>
                    </a:lnTo>
                    <a:lnTo>
                      <a:pt x="51" y="35"/>
                    </a:lnTo>
                    <a:lnTo>
                      <a:pt x="46" y="33"/>
                    </a:lnTo>
                    <a:lnTo>
                      <a:pt x="43" y="32"/>
                    </a:lnTo>
                    <a:lnTo>
                      <a:pt x="40" y="30"/>
                    </a:lnTo>
                    <a:lnTo>
                      <a:pt x="37" y="29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4" y="26"/>
                    </a:lnTo>
                    <a:close/>
                    <a:moveTo>
                      <a:pt x="34" y="0"/>
                    </a:moveTo>
                    <a:lnTo>
                      <a:pt x="40" y="2"/>
                    </a:lnTo>
                    <a:lnTo>
                      <a:pt x="45" y="2"/>
                    </a:lnTo>
                    <a:lnTo>
                      <a:pt x="48" y="5"/>
                    </a:lnTo>
                    <a:lnTo>
                      <a:pt x="51" y="6"/>
                    </a:lnTo>
                    <a:lnTo>
                      <a:pt x="54" y="8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60" y="8"/>
                    </a:lnTo>
                    <a:lnTo>
                      <a:pt x="63" y="6"/>
                    </a:lnTo>
                    <a:lnTo>
                      <a:pt x="66" y="5"/>
                    </a:lnTo>
                    <a:lnTo>
                      <a:pt x="69" y="2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5" y="2"/>
                    </a:lnTo>
                    <a:lnTo>
                      <a:pt x="90" y="2"/>
                    </a:lnTo>
                    <a:lnTo>
                      <a:pt x="93" y="5"/>
                    </a:lnTo>
                    <a:lnTo>
                      <a:pt x="96" y="6"/>
                    </a:lnTo>
                    <a:lnTo>
                      <a:pt x="99" y="8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3" y="9"/>
                    </a:lnTo>
                    <a:lnTo>
                      <a:pt x="105" y="8"/>
                    </a:lnTo>
                    <a:lnTo>
                      <a:pt x="108" y="6"/>
                    </a:lnTo>
                    <a:lnTo>
                      <a:pt x="111" y="5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24" y="0"/>
                    </a:lnTo>
                    <a:lnTo>
                      <a:pt x="130" y="2"/>
                    </a:lnTo>
                    <a:lnTo>
                      <a:pt x="135" y="2"/>
                    </a:lnTo>
                    <a:lnTo>
                      <a:pt x="138" y="5"/>
                    </a:lnTo>
                    <a:lnTo>
                      <a:pt x="141" y="6"/>
                    </a:lnTo>
                    <a:lnTo>
                      <a:pt x="144" y="8"/>
                    </a:lnTo>
                    <a:lnTo>
                      <a:pt x="145" y="9"/>
                    </a:lnTo>
                    <a:lnTo>
                      <a:pt x="145" y="9"/>
                    </a:lnTo>
                    <a:lnTo>
                      <a:pt x="147" y="9"/>
                    </a:lnTo>
                    <a:lnTo>
                      <a:pt x="151" y="11"/>
                    </a:lnTo>
                    <a:lnTo>
                      <a:pt x="156" y="12"/>
                    </a:lnTo>
                    <a:lnTo>
                      <a:pt x="159" y="17"/>
                    </a:lnTo>
                    <a:lnTo>
                      <a:pt x="160" y="21"/>
                    </a:lnTo>
                    <a:lnTo>
                      <a:pt x="159" y="27"/>
                    </a:lnTo>
                    <a:lnTo>
                      <a:pt x="156" y="30"/>
                    </a:lnTo>
                    <a:lnTo>
                      <a:pt x="117" y="77"/>
                    </a:lnTo>
                    <a:lnTo>
                      <a:pt x="114" y="78"/>
                    </a:lnTo>
                    <a:lnTo>
                      <a:pt x="111" y="80"/>
                    </a:lnTo>
                    <a:lnTo>
                      <a:pt x="106" y="80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5" y="78"/>
                    </a:lnTo>
                    <a:lnTo>
                      <a:pt x="43" y="75"/>
                    </a:lnTo>
                    <a:lnTo>
                      <a:pt x="3" y="30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3" y="12"/>
                    </a:lnTo>
                    <a:lnTo>
                      <a:pt x="7" y="11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40"/>
              <p:cNvSpPr/>
              <p:nvPr/>
            </p:nvSpPr>
            <p:spPr>
              <a:xfrm>
                <a:off x="5292087" y="3863928"/>
                <a:ext cx="391213" cy="380840"/>
              </a:xfrm>
              <a:custGeom>
                <a:rect b="b" l="l" r="r" t="t"/>
                <a:pathLst>
                  <a:path extrusionOk="0" h="257" w="264">
                    <a:moveTo>
                      <a:pt x="107" y="26"/>
                    </a:moveTo>
                    <a:lnTo>
                      <a:pt x="89" y="37"/>
                    </a:lnTo>
                    <a:lnTo>
                      <a:pt x="71" y="49"/>
                    </a:lnTo>
                    <a:lnTo>
                      <a:pt x="57" y="59"/>
                    </a:lnTo>
                    <a:lnTo>
                      <a:pt x="47" y="70"/>
                    </a:lnTo>
                    <a:lnTo>
                      <a:pt x="42" y="77"/>
                    </a:lnTo>
                    <a:lnTo>
                      <a:pt x="39" y="89"/>
                    </a:lnTo>
                    <a:lnTo>
                      <a:pt x="38" y="107"/>
                    </a:lnTo>
                    <a:lnTo>
                      <a:pt x="36" y="127"/>
                    </a:lnTo>
                    <a:lnTo>
                      <a:pt x="35" y="148"/>
                    </a:lnTo>
                    <a:lnTo>
                      <a:pt x="35" y="166"/>
                    </a:lnTo>
                    <a:lnTo>
                      <a:pt x="33" y="181"/>
                    </a:lnTo>
                    <a:lnTo>
                      <a:pt x="33" y="190"/>
                    </a:lnTo>
                    <a:lnTo>
                      <a:pt x="32" y="194"/>
                    </a:lnTo>
                    <a:lnTo>
                      <a:pt x="30" y="199"/>
                    </a:lnTo>
                    <a:lnTo>
                      <a:pt x="29" y="205"/>
                    </a:lnTo>
                    <a:lnTo>
                      <a:pt x="27" y="208"/>
                    </a:lnTo>
                    <a:lnTo>
                      <a:pt x="26" y="211"/>
                    </a:lnTo>
                    <a:lnTo>
                      <a:pt x="26" y="212"/>
                    </a:lnTo>
                    <a:lnTo>
                      <a:pt x="27" y="214"/>
                    </a:lnTo>
                    <a:lnTo>
                      <a:pt x="29" y="215"/>
                    </a:lnTo>
                    <a:lnTo>
                      <a:pt x="30" y="217"/>
                    </a:lnTo>
                    <a:lnTo>
                      <a:pt x="38" y="220"/>
                    </a:lnTo>
                    <a:lnTo>
                      <a:pt x="51" y="223"/>
                    </a:lnTo>
                    <a:lnTo>
                      <a:pt x="72" y="227"/>
                    </a:lnTo>
                    <a:lnTo>
                      <a:pt x="99" y="230"/>
                    </a:lnTo>
                    <a:lnTo>
                      <a:pt x="132" y="232"/>
                    </a:lnTo>
                    <a:lnTo>
                      <a:pt x="162" y="230"/>
                    </a:lnTo>
                    <a:lnTo>
                      <a:pt x="188" y="227"/>
                    </a:lnTo>
                    <a:lnTo>
                      <a:pt x="210" y="223"/>
                    </a:lnTo>
                    <a:lnTo>
                      <a:pt x="225" y="220"/>
                    </a:lnTo>
                    <a:lnTo>
                      <a:pt x="234" y="217"/>
                    </a:lnTo>
                    <a:lnTo>
                      <a:pt x="237" y="215"/>
                    </a:lnTo>
                    <a:lnTo>
                      <a:pt x="239" y="214"/>
                    </a:lnTo>
                    <a:lnTo>
                      <a:pt x="239" y="212"/>
                    </a:lnTo>
                    <a:lnTo>
                      <a:pt x="239" y="211"/>
                    </a:lnTo>
                    <a:lnTo>
                      <a:pt x="237" y="208"/>
                    </a:lnTo>
                    <a:lnTo>
                      <a:pt x="236" y="205"/>
                    </a:lnTo>
                    <a:lnTo>
                      <a:pt x="234" y="199"/>
                    </a:lnTo>
                    <a:lnTo>
                      <a:pt x="233" y="194"/>
                    </a:lnTo>
                    <a:lnTo>
                      <a:pt x="233" y="190"/>
                    </a:lnTo>
                    <a:lnTo>
                      <a:pt x="231" y="181"/>
                    </a:lnTo>
                    <a:lnTo>
                      <a:pt x="231" y="166"/>
                    </a:lnTo>
                    <a:lnTo>
                      <a:pt x="230" y="146"/>
                    </a:lnTo>
                    <a:lnTo>
                      <a:pt x="228" y="127"/>
                    </a:lnTo>
                    <a:lnTo>
                      <a:pt x="227" y="106"/>
                    </a:lnTo>
                    <a:lnTo>
                      <a:pt x="225" y="89"/>
                    </a:lnTo>
                    <a:lnTo>
                      <a:pt x="224" y="77"/>
                    </a:lnTo>
                    <a:lnTo>
                      <a:pt x="218" y="70"/>
                    </a:lnTo>
                    <a:lnTo>
                      <a:pt x="207" y="59"/>
                    </a:lnTo>
                    <a:lnTo>
                      <a:pt x="194" y="49"/>
                    </a:lnTo>
                    <a:lnTo>
                      <a:pt x="176" y="37"/>
                    </a:lnTo>
                    <a:lnTo>
                      <a:pt x="158" y="26"/>
                    </a:lnTo>
                    <a:lnTo>
                      <a:pt x="107" y="26"/>
                    </a:lnTo>
                    <a:close/>
                    <a:moveTo>
                      <a:pt x="104" y="0"/>
                    </a:moveTo>
                    <a:lnTo>
                      <a:pt x="161" y="0"/>
                    </a:lnTo>
                    <a:lnTo>
                      <a:pt x="164" y="0"/>
                    </a:lnTo>
                    <a:lnTo>
                      <a:pt x="168" y="2"/>
                    </a:lnTo>
                    <a:lnTo>
                      <a:pt x="179" y="8"/>
                    </a:lnTo>
                    <a:lnTo>
                      <a:pt x="195" y="18"/>
                    </a:lnTo>
                    <a:lnTo>
                      <a:pt x="212" y="31"/>
                    </a:lnTo>
                    <a:lnTo>
                      <a:pt x="228" y="43"/>
                    </a:lnTo>
                    <a:lnTo>
                      <a:pt x="242" y="58"/>
                    </a:lnTo>
                    <a:lnTo>
                      <a:pt x="248" y="71"/>
                    </a:lnTo>
                    <a:lnTo>
                      <a:pt x="251" y="86"/>
                    </a:lnTo>
                    <a:lnTo>
                      <a:pt x="252" y="109"/>
                    </a:lnTo>
                    <a:lnTo>
                      <a:pt x="255" y="134"/>
                    </a:lnTo>
                    <a:lnTo>
                      <a:pt x="257" y="164"/>
                    </a:lnTo>
                    <a:lnTo>
                      <a:pt x="257" y="175"/>
                    </a:lnTo>
                    <a:lnTo>
                      <a:pt x="257" y="185"/>
                    </a:lnTo>
                    <a:lnTo>
                      <a:pt x="258" y="190"/>
                    </a:lnTo>
                    <a:lnTo>
                      <a:pt x="258" y="191"/>
                    </a:lnTo>
                    <a:lnTo>
                      <a:pt x="260" y="194"/>
                    </a:lnTo>
                    <a:lnTo>
                      <a:pt x="263" y="200"/>
                    </a:lnTo>
                    <a:lnTo>
                      <a:pt x="264" y="209"/>
                    </a:lnTo>
                    <a:lnTo>
                      <a:pt x="263" y="220"/>
                    </a:lnTo>
                    <a:lnTo>
                      <a:pt x="258" y="230"/>
                    </a:lnTo>
                    <a:lnTo>
                      <a:pt x="246" y="239"/>
                    </a:lnTo>
                    <a:lnTo>
                      <a:pt x="234" y="244"/>
                    </a:lnTo>
                    <a:lnTo>
                      <a:pt x="215" y="248"/>
                    </a:lnTo>
                    <a:lnTo>
                      <a:pt x="191" y="253"/>
                    </a:lnTo>
                    <a:lnTo>
                      <a:pt x="162" y="256"/>
                    </a:lnTo>
                    <a:lnTo>
                      <a:pt x="132" y="257"/>
                    </a:lnTo>
                    <a:lnTo>
                      <a:pt x="93" y="256"/>
                    </a:lnTo>
                    <a:lnTo>
                      <a:pt x="60" y="251"/>
                    </a:lnTo>
                    <a:lnTo>
                      <a:pt x="35" y="245"/>
                    </a:lnTo>
                    <a:lnTo>
                      <a:pt x="20" y="239"/>
                    </a:lnTo>
                    <a:lnTo>
                      <a:pt x="6" y="230"/>
                    </a:lnTo>
                    <a:lnTo>
                      <a:pt x="2" y="220"/>
                    </a:lnTo>
                    <a:lnTo>
                      <a:pt x="0" y="209"/>
                    </a:lnTo>
                    <a:lnTo>
                      <a:pt x="3" y="200"/>
                    </a:lnTo>
                    <a:lnTo>
                      <a:pt x="5" y="194"/>
                    </a:lnTo>
                    <a:lnTo>
                      <a:pt x="6" y="190"/>
                    </a:lnTo>
                    <a:lnTo>
                      <a:pt x="8" y="185"/>
                    </a:lnTo>
                    <a:lnTo>
                      <a:pt x="8" y="176"/>
                    </a:lnTo>
                    <a:lnTo>
                      <a:pt x="9" y="164"/>
                    </a:lnTo>
                    <a:lnTo>
                      <a:pt x="11" y="136"/>
                    </a:lnTo>
                    <a:lnTo>
                      <a:pt x="12" y="109"/>
                    </a:lnTo>
                    <a:lnTo>
                      <a:pt x="14" y="86"/>
                    </a:lnTo>
                    <a:lnTo>
                      <a:pt x="17" y="71"/>
                    </a:lnTo>
                    <a:lnTo>
                      <a:pt x="24" y="58"/>
                    </a:lnTo>
                    <a:lnTo>
                      <a:pt x="36" y="43"/>
                    </a:lnTo>
                    <a:lnTo>
                      <a:pt x="53" y="31"/>
                    </a:lnTo>
                    <a:lnTo>
                      <a:pt x="71" y="18"/>
                    </a:lnTo>
                    <a:lnTo>
                      <a:pt x="86" y="8"/>
                    </a:lnTo>
                    <a:lnTo>
                      <a:pt x="98" y="2"/>
                    </a:lnTo>
                    <a:lnTo>
                      <a:pt x="101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" name="Google Shape;347;p40"/>
            <p:cNvSpPr txBox="1"/>
            <p:nvPr/>
          </p:nvSpPr>
          <p:spPr>
            <a:xfrm>
              <a:off x="8083733" y="5074488"/>
              <a:ext cx="17241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25"/>
                <a:buFont typeface="Arial"/>
                <a:buNone/>
              </a:pPr>
              <a:r>
                <a:rPr b="1" i="0" lang="pt-PT" sz="1125" u="none" cap="none" strike="noStrike">
                  <a:solidFill>
                    <a:srgbClr val="008EC0"/>
                  </a:solidFill>
                  <a:latin typeface="Arial"/>
                  <a:ea typeface="Arial"/>
                  <a:cs typeface="Arial"/>
                  <a:sym typeface="Arial"/>
                </a:rPr>
                <a:t>INVEST</a:t>
              </a:r>
              <a:r>
                <a:rPr b="1" lang="pt-PT" sz="1125">
                  <a:solidFill>
                    <a:srgbClr val="008EC0"/>
                  </a:solidFill>
                </a:rPr>
                <a:t>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8" name="Google Shape;348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651341" y="4824899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0800000">
              <a:off x="11491346" y="4824898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40"/>
            <p:cNvSpPr/>
            <p:nvPr/>
          </p:nvSpPr>
          <p:spPr>
            <a:xfrm>
              <a:off x="10012409" y="4983102"/>
              <a:ext cx="1552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PT" sz="1200" u="sng" cap="none" strike="noStrike">
                  <a:solidFill>
                    <a:srgbClr val="0A6788"/>
                  </a:solidFill>
                  <a:latin typeface="Arial"/>
                  <a:ea typeface="Arial"/>
                  <a:cs typeface="Arial"/>
                  <a:sym typeface="Arial"/>
                </a:rPr>
                <a:t>2.244.632,99€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" name="Google Shape;351;p40"/>
          <p:cNvGrpSpPr/>
          <p:nvPr/>
        </p:nvGrpSpPr>
        <p:grpSpPr>
          <a:xfrm>
            <a:off x="723315" y="3650931"/>
            <a:ext cx="2708935" cy="570794"/>
            <a:chOff x="2082018" y="-946313"/>
            <a:chExt cx="3611913" cy="761058"/>
          </a:xfrm>
        </p:grpSpPr>
        <p:grpSp>
          <p:nvGrpSpPr>
            <p:cNvPr id="352" name="Google Shape;352;p40"/>
            <p:cNvGrpSpPr/>
            <p:nvPr/>
          </p:nvGrpSpPr>
          <p:grpSpPr>
            <a:xfrm>
              <a:off x="2294745" y="-946313"/>
              <a:ext cx="384763" cy="395622"/>
              <a:chOff x="619766" y="3740323"/>
              <a:chExt cx="441596" cy="454060"/>
            </a:xfrm>
          </p:grpSpPr>
          <p:sp>
            <p:nvSpPr>
              <p:cNvPr id="353" name="Google Shape;353;p40"/>
              <p:cNvSpPr/>
              <p:nvPr/>
            </p:nvSpPr>
            <p:spPr>
              <a:xfrm>
                <a:off x="619766" y="3832809"/>
                <a:ext cx="124477" cy="127440"/>
              </a:xfrm>
              <a:custGeom>
                <a:rect b="b" l="l" r="r" t="t"/>
                <a:pathLst>
                  <a:path extrusionOk="0" h="86" w="84">
                    <a:moveTo>
                      <a:pt x="13" y="0"/>
                    </a:moveTo>
                    <a:lnTo>
                      <a:pt x="69" y="3"/>
                    </a:lnTo>
                    <a:lnTo>
                      <a:pt x="73" y="5"/>
                    </a:lnTo>
                    <a:lnTo>
                      <a:pt x="78" y="8"/>
                    </a:lnTo>
                    <a:lnTo>
                      <a:pt x="79" y="11"/>
                    </a:lnTo>
                    <a:lnTo>
                      <a:pt x="81" y="15"/>
                    </a:lnTo>
                    <a:lnTo>
                      <a:pt x="84" y="73"/>
                    </a:lnTo>
                    <a:lnTo>
                      <a:pt x="84" y="77"/>
                    </a:lnTo>
                    <a:lnTo>
                      <a:pt x="81" y="82"/>
                    </a:lnTo>
                    <a:lnTo>
                      <a:pt x="76" y="85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66" y="85"/>
                    </a:lnTo>
                    <a:lnTo>
                      <a:pt x="63" y="82"/>
                    </a:lnTo>
                    <a:lnTo>
                      <a:pt x="60" y="79"/>
                    </a:lnTo>
                    <a:lnTo>
                      <a:pt x="58" y="74"/>
                    </a:lnTo>
                    <a:lnTo>
                      <a:pt x="57" y="29"/>
                    </a:lnTo>
                    <a:lnTo>
                      <a:pt x="12" y="26"/>
                    </a:lnTo>
                    <a:lnTo>
                      <a:pt x="6" y="24"/>
                    </a:lnTo>
                    <a:lnTo>
                      <a:pt x="3" y="21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40"/>
              <p:cNvSpPr/>
              <p:nvPr/>
            </p:nvSpPr>
            <p:spPr>
              <a:xfrm>
                <a:off x="621247" y="3802563"/>
                <a:ext cx="278591" cy="376395"/>
              </a:xfrm>
              <a:custGeom>
                <a:rect b="b" l="l" r="r" t="t"/>
                <a:pathLst>
                  <a:path extrusionOk="0" h="254" w="188">
                    <a:moveTo>
                      <a:pt x="50" y="0"/>
                    </a:moveTo>
                    <a:lnTo>
                      <a:pt x="54" y="0"/>
                    </a:lnTo>
                    <a:lnTo>
                      <a:pt x="59" y="2"/>
                    </a:lnTo>
                    <a:lnTo>
                      <a:pt x="62" y="5"/>
                    </a:lnTo>
                    <a:lnTo>
                      <a:pt x="63" y="8"/>
                    </a:lnTo>
                    <a:lnTo>
                      <a:pt x="65" y="11"/>
                    </a:lnTo>
                    <a:lnTo>
                      <a:pt x="65" y="15"/>
                    </a:lnTo>
                    <a:lnTo>
                      <a:pt x="63" y="18"/>
                    </a:lnTo>
                    <a:lnTo>
                      <a:pt x="62" y="23"/>
                    </a:lnTo>
                    <a:lnTo>
                      <a:pt x="42" y="47"/>
                    </a:lnTo>
                    <a:lnTo>
                      <a:pt x="30" y="76"/>
                    </a:lnTo>
                    <a:lnTo>
                      <a:pt x="26" y="107"/>
                    </a:lnTo>
                    <a:lnTo>
                      <a:pt x="30" y="139"/>
                    </a:lnTo>
                    <a:lnTo>
                      <a:pt x="42" y="167"/>
                    </a:lnTo>
                    <a:lnTo>
                      <a:pt x="62" y="193"/>
                    </a:lnTo>
                    <a:lnTo>
                      <a:pt x="86" y="212"/>
                    </a:lnTo>
                    <a:lnTo>
                      <a:pt x="113" y="223"/>
                    </a:lnTo>
                    <a:lnTo>
                      <a:pt x="143" y="229"/>
                    </a:lnTo>
                    <a:lnTo>
                      <a:pt x="173" y="226"/>
                    </a:lnTo>
                    <a:lnTo>
                      <a:pt x="177" y="226"/>
                    </a:lnTo>
                    <a:lnTo>
                      <a:pt x="182" y="227"/>
                    </a:lnTo>
                    <a:lnTo>
                      <a:pt x="186" y="230"/>
                    </a:lnTo>
                    <a:lnTo>
                      <a:pt x="188" y="235"/>
                    </a:lnTo>
                    <a:lnTo>
                      <a:pt x="188" y="241"/>
                    </a:lnTo>
                    <a:lnTo>
                      <a:pt x="186" y="245"/>
                    </a:lnTo>
                    <a:lnTo>
                      <a:pt x="183" y="248"/>
                    </a:lnTo>
                    <a:lnTo>
                      <a:pt x="179" y="250"/>
                    </a:lnTo>
                    <a:lnTo>
                      <a:pt x="146" y="254"/>
                    </a:lnTo>
                    <a:lnTo>
                      <a:pt x="117" y="251"/>
                    </a:lnTo>
                    <a:lnTo>
                      <a:pt x="90" y="242"/>
                    </a:lnTo>
                    <a:lnTo>
                      <a:pt x="66" y="229"/>
                    </a:lnTo>
                    <a:lnTo>
                      <a:pt x="44" y="211"/>
                    </a:lnTo>
                    <a:lnTo>
                      <a:pt x="24" y="188"/>
                    </a:lnTo>
                    <a:lnTo>
                      <a:pt x="12" y="164"/>
                    </a:lnTo>
                    <a:lnTo>
                      <a:pt x="3" y="136"/>
                    </a:lnTo>
                    <a:lnTo>
                      <a:pt x="0" y="107"/>
                    </a:lnTo>
                    <a:lnTo>
                      <a:pt x="3" y="79"/>
                    </a:lnTo>
                    <a:lnTo>
                      <a:pt x="12" y="52"/>
                    </a:lnTo>
                    <a:lnTo>
                      <a:pt x="24" y="26"/>
                    </a:lnTo>
                    <a:lnTo>
                      <a:pt x="44" y="5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40"/>
              <p:cNvSpPr/>
              <p:nvPr/>
            </p:nvSpPr>
            <p:spPr>
              <a:xfrm>
                <a:off x="779807" y="3740323"/>
                <a:ext cx="275627" cy="376394"/>
              </a:xfrm>
              <a:custGeom>
                <a:rect b="b" l="l" r="r" t="t"/>
                <a:pathLst>
                  <a:path extrusionOk="0" h="254" w="186">
                    <a:moveTo>
                      <a:pt x="39" y="0"/>
                    </a:moveTo>
                    <a:lnTo>
                      <a:pt x="67" y="3"/>
                    </a:lnTo>
                    <a:lnTo>
                      <a:pt x="96" y="11"/>
                    </a:lnTo>
                    <a:lnTo>
                      <a:pt x="121" y="24"/>
                    </a:lnTo>
                    <a:lnTo>
                      <a:pt x="144" y="44"/>
                    </a:lnTo>
                    <a:lnTo>
                      <a:pt x="165" y="71"/>
                    </a:lnTo>
                    <a:lnTo>
                      <a:pt x="178" y="100"/>
                    </a:lnTo>
                    <a:lnTo>
                      <a:pt x="186" y="131"/>
                    </a:lnTo>
                    <a:lnTo>
                      <a:pt x="186" y="163"/>
                    </a:lnTo>
                    <a:lnTo>
                      <a:pt x="178" y="194"/>
                    </a:lnTo>
                    <a:lnTo>
                      <a:pt x="165" y="224"/>
                    </a:lnTo>
                    <a:lnTo>
                      <a:pt x="144" y="251"/>
                    </a:lnTo>
                    <a:lnTo>
                      <a:pt x="141" y="253"/>
                    </a:lnTo>
                    <a:lnTo>
                      <a:pt x="138" y="254"/>
                    </a:lnTo>
                    <a:lnTo>
                      <a:pt x="135" y="254"/>
                    </a:lnTo>
                    <a:lnTo>
                      <a:pt x="130" y="253"/>
                    </a:lnTo>
                    <a:lnTo>
                      <a:pt x="126" y="251"/>
                    </a:lnTo>
                    <a:lnTo>
                      <a:pt x="124" y="247"/>
                    </a:lnTo>
                    <a:lnTo>
                      <a:pt x="123" y="244"/>
                    </a:lnTo>
                    <a:lnTo>
                      <a:pt x="123" y="239"/>
                    </a:lnTo>
                    <a:lnTo>
                      <a:pt x="124" y="236"/>
                    </a:lnTo>
                    <a:lnTo>
                      <a:pt x="126" y="233"/>
                    </a:lnTo>
                    <a:lnTo>
                      <a:pt x="144" y="211"/>
                    </a:lnTo>
                    <a:lnTo>
                      <a:pt x="154" y="187"/>
                    </a:lnTo>
                    <a:lnTo>
                      <a:pt x="160" y="161"/>
                    </a:lnTo>
                    <a:lnTo>
                      <a:pt x="160" y="134"/>
                    </a:lnTo>
                    <a:lnTo>
                      <a:pt x="154" y="109"/>
                    </a:lnTo>
                    <a:lnTo>
                      <a:pt x="144" y="85"/>
                    </a:lnTo>
                    <a:lnTo>
                      <a:pt x="126" y="62"/>
                    </a:lnTo>
                    <a:lnTo>
                      <a:pt x="102" y="44"/>
                    </a:lnTo>
                    <a:lnTo>
                      <a:pt x="75" y="32"/>
                    </a:lnTo>
                    <a:lnTo>
                      <a:pt x="45" y="27"/>
                    </a:lnTo>
                    <a:lnTo>
                      <a:pt x="15" y="29"/>
                    </a:lnTo>
                    <a:lnTo>
                      <a:pt x="10" y="30"/>
                    </a:lnTo>
                    <a:lnTo>
                      <a:pt x="4" y="27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40"/>
              <p:cNvSpPr/>
              <p:nvPr/>
            </p:nvSpPr>
            <p:spPr>
              <a:xfrm>
                <a:off x="935403" y="4066943"/>
                <a:ext cx="125959" cy="127440"/>
              </a:xfrm>
              <a:custGeom>
                <a:rect b="b" l="l" r="r" t="t"/>
                <a:pathLst>
                  <a:path extrusionOk="0" h="86" w="85">
                    <a:moveTo>
                      <a:pt x="13" y="0"/>
                    </a:moveTo>
                    <a:lnTo>
                      <a:pt x="18" y="2"/>
                    </a:lnTo>
                    <a:lnTo>
                      <a:pt x="22" y="3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8" y="57"/>
                    </a:lnTo>
                    <a:lnTo>
                      <a:pt x="73" y="60"/>
                    </a:lnTo>
                    <a:lnTo>
                      <a:pt x="78" y="60"/>
                    </a:lnTo>
                    <a:lnTo>
                      <a:pt x="82" y="63"/>
                    </a:lnTo>
                    <a:lnTo>
                      <a:pt x="84" y="68"/>
                    </a:lnTo>
                    <a:lnTo>
                      <a:pt x="85" y="74"/>
                    </a:lnTo>
                    <a:lnTo>
                      <a:pt x="84" y="78"/>
                    </a:lnTo>
                    <a:lnTo>
                      <a:pt x="81" y="81"/>
                    </a:lnTo>
                    <a:lnTo>
                      <a:pt x="78" y="84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16" y="83"/>
                    </a:lnTo>
                    <a:lnTo>
                      <a:pt x="10" y="81"/>
                    </a:lnTo>
                    <a:lnTo>
                      <a:pt x="7" y="78"/>
                    </a:lnTo>
                    <a:lnTo>
                      <a:pt x="4" y="75"/>
                    </a:lnTo>
                    <a:lnTo>
                      <a:pt x="3" y="71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40"/>
              <p:cNvSpPr/>
              <p:nvPr/>
            </p:nvSpPr>
            <p:spPr>
              <a:xfrm>
                <a:off x="763506" y="3837836"/>
                <a:ext cx="151150" cy="299337"/>
              </a:xfrm>
              <a:custGeom>
                <a:rect b="b" l="l" r="r" t="t"/>
                <a:pathLst>
                  <a:path extrusionOk="0" h="202" w="102">
                    <a:moveTo>
                      <a:pt x="59" y="104"/>
                    </a:moveTo>
                    <a:lnTo>
                      <a:pt x="59" y="148"/>
                    </a:lnTo>
                    <a:lnTo>
                      <a:pt x="65" y="145"/>
                    </a:lnTo>
                    <a:lnTo>
                      <a:pt x="69" y="143"/>
                    </a:lnTo>
                    <a:lnTo>
                      <a:pt x="74" y="139"/>
                    </a:lnTo>
                    <a:lnTo>
                      <a:pt x="77" y="136"/>
                    </a:lnTo>
                    <a:lnTo>
                      <a:pt x="78" y="130"/>
                    </a:lnTo>
                    <a:lnTo>
                      <a:pt x="78" y="125"/>
                    </a:lnTo>
                    <a:lnTo>
                      <a:pt x="78" y="121"/>
                    </a:lnTo>
                    <a:lnTo>
                      <a:pt x="77" y="116"/>
                    </a:lnTo>
                    <a:lnTo>
                      <a:pt x="74" y="112"/>
                    </a:lnTo>
                    <a:lnTo>
                      <a:pt x="69" y="109"/>
                    </a:lnTo>
                    <a:lnTo>
                      <a:pt x="65" y="107"/>
                    </a:lnTo>
                    <a:lnTo>
                      <a:pt x="59" y="104"/>
                    </a:lnTo>
                    <a:close/>
                    <a:moveTo>
                      <a:pt x="45" y="38"/>
                    </a:moveTo>
                    <a:lnTo>
                      <a:pt x="39" y="41"/>
                    </a:lnTo>
                    <a:lnTo>
                      <a:pt x="33" y="44"/>
                    </a:lnTo>
                    <a:lnTo>
                      <a:pt x="30" y="47"/>
                    </a:lnTo>
                    <a:lnTo>
                      <a:pt x="29" y="52"/>
                    </a:lnTo>
                    <a:lnTo>
                      <a:pt x="29" y="56"/>
                    </a:lnTo>
                    <a:lnTo>
                      <a:pt x="29" y="61"/>
                    </a:lnTo>
                    <a:lnTo>
                      <a:pt x="30" y="65"/>
                    </a:lnTo>
                    <a:lnTo>
                      <a:pt x="33" y="68"/>
                    </a:lnTo>
                    <a:lnTo>
                      <a:pt x="38" y="73"/>
                    </a:lnTo>
                    <a:lnTo>
                      <a:pt x="45" y="76"/>
                    </a:lnTo>
                    <a:lnTo>
                      <a:pt x="45" y="38"/>
                    </a:lnTo>
                    <a:close/>
                    <a:moveTo>
                      <a:pt x="53" y="0"/>
                    </a:moveTo>
                    <a:lnTo>
                      <a:pt x="54" y="0"/>
                    </a:lnTo>
                    <a:lnTo>
                      <a:pt x="57" y="2"/>
                    </a:lnTo>
                    <a:lnTo>
                      <a:pt x="57" y="5"/>
                    </a:lnTo>
                    <a:lnTo>
                      <a:pt x="59" y="8"/>
                    </a:lnTo>
                    <a:lnTo>
                      <a:pt x="59" y="18"/>
                    </a:lnTo>
                    <a:lnTo>
                      <a:pt x="68" y="20"/>
                    </a:lnTo>
                    <a:lnTo>
                      <a:pt x="77" y="23"/>
                    </a:lnTo>
                    <a:lnTo>
                      <a:pt x="83" y="28"/>
                    </a:lnTo>
                    <a:lnTo>
                      <a:pt x="89" y="34"/>
                    </a:lnTo>
                    <a:lnTo>
                      <a:pt x="93" y="38"/>
                    </a:lnTo>
                    <a:lnTo>
                      <a:pt x="96" y="43"/>
                    </a:lnTo>
                    <a:lnTo>
                      <a:pt x="98" y="49"/>
                    </a:lnTo>
                    <a:lnTo>
                      <a:pt x="98" y="53"/>
                    </a:lnTo>
                    <a:lnTo>
                      <a:pt x="98" y="58"/>
                    </a:lnTo>
                    <a:lnTo>
                      <a:pt x="95" y="61"/>
                    </a:lnTo>
                    <a:lnTo>
                      <a:pt x="90" y="64"/>
                    </a:lnTo>
                    <a:lnTo>
                      <a:pt x="86" y="65"/>
                    </a:lnTo>
                    <a:lnTo>
                      <a:pt x="81" y="64"/>
                    </a:lnTo>
                    <a:lnTo>
                      <a:pt x="78" y="62"/>
                    </a:lnTo>
                    <a:lnTo>
                      <a:pt x="75" y="59"/>
                    </a:lnTo>
                    <a:lnTo>
                      <a:pt x="74" y="55"/>
                    </a:lnTo>
                    <a:lnTo>
                      <a:pt x="72" y="49"/>
                    </a:lnTo>
                    <a:lnTo>
                      <a:pt x="68" y="44"/>
                    </a:lnTo>
                    <a:lnTo>
                      <a:pt x="63" y="41"/>
                    </a:lnTo>
                    <a:lnTo>
                      <a:pt x="59" y="38"/>
                    </a:lnTo>
                    <a:lnTo>
                      <a:pt x="59" y="79"/>
                    </a:lnTo>
                    <a:lnTo>
                      <a:pt x="69" y="82"/>
                    </a:lnTo>
                    <a:lnTo>
                      <a:pt x="78" y="85"/>
                    </a:lnTo>
                    <a:lnTo>
                      <a:pt x="84" y="88"/>
                    </a:lnTo>
                    <a:lnTo>
                      <a:pt x="90" y="94"/>
                    </a:lnTo>
                    <a:lnTo>
                      <a:pt x="96" y="98"/>
                    </a:lnTo>
                    <a:lnTo>
                      <a:pt x="99" y="106"/>
                    </a:lnTo>
                    <a:lnTo>
                      <a:pt x="102" y="113"/>
                    </a:lnTo>
                    <a:lnTo>
                      <a:pt x="102" y="122"/>
                    </a:lnTo>
                    <a:lnTo>
                      <a:pt x="102" y="130"/>
                    </a:lnTo>
                    <a:lnTo>
                      <a:pt x="101" y="136"/>
                    </a:lnTo>
                    <a:lnTo>
                      <a:pt x="98" y="143"/>
                    </a:lnTo>
                    <a:lnTo>
                      <a:pt x="93" y="149"/>
                    </a:lnTo>
                    <a:lnTo>
                      <a:pt x="89" y="154"/>
                    </a:lnTo>
                    <a:lnTo>
                      <a:pt x="83" y="158"/>
                    </a:lnTo>
                    <a:lnTo>
                      <a:pt x="71" y="164"/>
                    </a:lnTo>
                    <a:lnTo>
                      <a:pt x="59" y="166"/>
                    </a:lnTo>
                    <a:lnTo>
                      <a:pt x="59" y="190"/>
                    </a:lnTo>
                    <a:lnTo>
                      <a:pt x="57" y="196"/>
                    </a:lnTo>
                    <a:lnTo>
                      <a:pt x="57" y="199"/>
                    </a:lnTo>
                    <a:lnTo>
                      <a:pt x="56" y="200"/>
                    </a:lnTo>
                    <a:lnTo>
                      <a:pt x="53" y="202"/>
                    </a:lnTo>
                    <a:lnTo>
                      <a:pt x="50" y="200"/>
                    </a:lnTo>
                    <a:lnTo>
                      <a:pt x="47" y="199"/>
                    </a:lnTo>
                    <a:lnTo>
                      <a:pt x="47" y="197"/>
                    </a:lnTo>
                    <a:lnTo>
                      <a:pt x="45" y="193"/>
                    </a:lnTo>
                    <a:lnTo>
                      <a:pt x="45" y="166"/>
                    </a:lnTo>
                    <a:lnTo>
                      <a:pt x="35" y="164"/>
                    </a:lnTo>
                    <a:lnTo>
                      <a:pt x="26" y="161"/>
                    </a:lnTo>
                    <a:lnTo>
                      <a:pt x="18" y="157"/>
                    </a:lnTo>
                    <a:lnTo>
                      <a:pt x="12" y="151"/>
                    </a:lnTo>
                    <a:lnTo>
                      <a:pt x="6" y="145"/>
                    </a:lnTo>
                    <a:lnTo>
                      <a:pt x="3" y="139"/>
                    </a:lnTo>
                    <a:lnTo>
                      <a:pt x="2" y="131"/>
                    </a:lnTo>
                    <a:lnTo>
                      <a:pt x="0" y="125"/>
                    </a:lnTo>
                    <a:lnTo>
                      <a:pt x="2" y="121"/>
                    </a:lnTo>
                    <a:lnTo>
                      <a:pt x="5" y="116"/>
                    </a:lnTo>
                    <a:lnTo>
                      <a:pt x="6" y="115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7" y="113"/>
                    </a:lnTo>
                    <a:lnTo>
                      <a:pt x="21" y="115"/>
                    </a:lnTo>
                    <a:lnTo>
                      <a:pt x="23" y="118"/>
                    </a:lnTo>
                    <a:lnTo>
                      <a:pt x="24" y="121"/>
                    </a:lnTo>
                    <a:lnTo>
                      <a:pt x="27" y="128"/>
                    </a:lnTo>
                    <a:lnTo>
                      <a:pt x="30" y="133"/>
                    </a:lnTo>
                    <a:lnTo>
                      <a:pt x="32" y="137"/>
                    </a:lnTo>
                    <a:lnTo>
                      <a:pt x="35" y="140"/>
                    </a:lnTo>
                    <a:lnTo>
                      <a:pt x="39" y="143"/>
                    </a:lnTo>
                    <a:lnTo>
                      <a:pt x="45" y="146"/>
                    </a:lnTo>
                    <a:lnTo>
                      <a:pt x="45" y="101"/>
                    </a:lnTo>
                    <a:lnTo>
                      <a:pt x="33" y="97"/>
                    </a:lnTo>
                    <a:lnTo>
                      <a:pt x="24" y="92"/>
                    </a:lnTo>
                    <a:lnTo>
                      <a:pt x="18" y="89"/>
                    </a:lnTo>
                    <a:lnTo>
                      <a:pt x="14" y="85"/>
                    </a:lnTo>
                    <a:lnTo>
                      <a:pt x="9" y="80"/>
                    </a:lnTo>
                    <a:lnTo>
                      <a:pt x="6" y="74"/>
                    </a:lnTo>
                    <a:lnTo>
                      <a:pt x="5" y="67"/>
                    </a:lnTo>
                    <a:lnTo>
                      <a:pt x="5" y="59"/>
                    </a:lnTo>
                    <a:lnTo>
                      <a:pt x="6" y="44"/>
                    </a:lnTo>
                    <a:lnTo>
                      <a:pt x="15" y="32"/>
                    </a:lnTo>
                    <a:lnTo>
                      <a:pt x="27" y="23"/>
                    </a:lnTo>
                    <a:lnTo>
                      <a:pt x="45" y="18"/>
                    </a:lnTo>
                    <a:lnTo>
                      <a:pt x="45" y="8"/>
                    </a:lnTo>
                    <a:lnTo>
                      <a:pt x="47" y="5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8" name="Google Shape;358;p40"/>
            <p:cNvGrpSpPr/>
            <p:nvPr/>
          </p:nvGrpSpPr>
          <p:grpSpPr>
            <a:xfrm>
              <a:off x="2082018" y="-894758"/>
              <a:ext cx="3611913" cy="709503"/>
              <a:chOff x="8320405" y="1826522"/>
              <a:chExt cx="3611913" cy="709503"/>
            </a:xfrm>
          </p:grpSpPr>
          <p:pic>
            <p:nvPicPr>
              <p:cNvPr id="359" name="Google Shape;359;p4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0006941" y="1826523"/>
                <a:ext cx="277876" cy="68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0" name="Google Shape;360;p4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rot="10800000">
                <a:off x="11654442" y="1826522"/>
                <a:ext cx="277876" cy="6839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1" name="Google Shape;361;p40"/>
              <p:cNvSpPr txBox="1"/>
              <p:nvPr/>
            </p:nvSpPr>
            <p:spPr>
              <a:xfrm>
                <a:off x="8320405" y="2216825"/>
                <a:ext cx="1825500" cy="3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25"/>
                  <a:buFont typeface="Arial"/>
                  <a:buNone/>
                </a:pPr>
                <a:r>
                  <a:rPr b="1" i="0" lang="pt-PT" sz="1125" u="none" cap="none" strike="noStrike">
                    <a:solidFill>
                      <a:srgbClr val="008EC0"/>
                    </a:solidFill>
                    <a:latin typeface="Arial"/>
                    <a:ea typeface="Arial"/>
                    <a:cs typeface="Arial"/>
                    <a:sym typeface="Arial"/>
                  </a:rPr>
                  <a:t>INCENTIV</a:t>
                </a:r>
                <a:r>
                  <a:rPr b="1" lang="pt-PT" sz="1125">
                    <a:solidFill>
                      <a:srgbClr val="008EC0"/>
                    </a:solidFill>
                  </a:rPr>
                  <a:t>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40"/>
              <p:cNvSpPr/>
              <p:nvPr/>
            </p:nvSpPr>
            <p:spPr>
              <a:xfrm>
                <a:off x="10668979" y="1981131"/>
                <a:ext cx="654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PT" sz="1200" u="sng" cap="none" strike="noStrike">
                    <a:solidFill>
                      <a:srgbClr val="0A6788"/>
                    </a:solidFill>
                    <a:latin typeface="Arial"/>
                    <a:ea typeface="Arial"/>
                    <a:cs typeface="Arial"/>
                    <a:sym typeface="Arial"/>
                  </a:rPr>
                  <a:t>65%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"/>
          <p:cNvSpPr txBox="1"/>
          <p:nvPr/>
        </p:nvSpPr>
        <p:spPr>
          <a:xfrm>
            <a:off x="667175" y="319531"/>
            <a:ext cx="81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solidFill>
                  <a:srgbClr val="006688"/>
                </a:solidFill>
              </a:rPr>
              <a:t>Case study 3 </a:t>
            </a: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1" lang="pt-PT" sz="2400">
                <a:solidFill>
                  <a:srgbClr val="006688"/>
                </a:solidFill>
              </a:rPr>
              <a:t>R</a:t>
            </a: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&amp;D + SIFIDE: </a:t>
            </a:r>
            <a:r>
              <a:rPr b="1" lang="pt-PT" sz="2400">
                <a:solidFill>
                  <a:srgbClr val="006688"/>
                </a:solidFill>
              </a:rPr>
              <a:t>Automation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1"/>
          <p:cNvSpPr/>
          <p:nvPr/>
        </p:nvSpPr>
        <p:spPr>
          <a:xfrm>
            <a:off x="785920" y="1298628"/>
            <a:ext cx="32694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 u="sng">
                <a:solidFill>
                  <a:srgbClr val="436B8A"/>
                </a:solidFill>
              </a:rPr>
              <a:t>R</a:t>
            </a:r>
            <a:r>
              <a:rPr b="1" i="0" lang="pt-PT" sz="1200" u="sng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&amp;DT  Individual</a:t>
            </a:r>
            <a:r>
              <a:rPr b="1" i="0" lang="pt-PT" sz="1200" u="none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PT" sz="1200" u="none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pt-PT" sz="1200" u="sng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1"/>
          <p:cNvSpPr/>
          <p:nvPr/>
        </p:nvSpPr>
        <p:spPr>
          <a:xfrm>
            <a:off x="4921969" y="914167"/>
            <a:ext cx="32694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PT" sz="1200" u="sng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SIFIDE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" name="Google Shape;370;p41"/>
          <p:cNvGrpSpPr/>
          <p:nvPr/>
        </p:nvGrpSpPr>
        <p:grpSpPr>
          <a:xfrm>
            <a:off x="758409" y="1611355"/>
            <a:ext cx="2764118" cy="629958"/>
            <a:chOff x="8083732" y="4668954"/>
            <a:chExt cx="3685490" cy="839944"/>
          </a:xfrm>
        </p:grpSpPr>
        <p:grpSp>
          <p:nvGrpSpPr>
            <p:cNvPr id="371" name="Google Shape;371;p41"/>
            <p:cNvGrpSpPr/>
            <p:nvPr/>
          </p:nvGrpSpPr>
          <p:grpSpPr>
            <a:xfrm>
              <a:off x="8134795" y="4668954"/>
              <a:ext cx="327484" cy="370616"/>
              <a:chOff x="5292087" y="3779462"/>
              <a:chExt cx="391213" cy="465306"/>
            </a:xfrm>
          </p:grpSpPr>
          <p:sp>
            <p:nvSpPr>
              <p:cNvPr id="372" name="Google Shape;372;p41"/>
              <p:cNvSpPr/>
              <p:nvPr/>
            </p:nvSpPr>
            <p:spPr>
              <a:xfrm>
                <a:off x="5428419" y="3933576"/>
                <a:ext cx="121513" cy="240062"/>
              </a:xfrm>
              <a:custGeom>
                <a:rect b="b" l="l" r="r" t="t"/>
                <a:pathLst>
                  <a:path extrusionOk="0" h="162" w="82">
                    <a:moveTo>
                      <a:pt x="46" y="84"/>
                    </a:moveTo>
                    <a:lnTo>
                      <a:pt x="46" y="119"/>
                    </a:lnTo>
                    <a:lnTo>
                      <a:pt x="51" y="117"/>
                    </a:lnTo>
                    <a:lnTo>
                      <a:pt x="55" y="114"/>
                    </a:lnTo>
                    <a:lnTo>
                      <a:pt x="58" y="111"/>
                    </a:lnTo>
                    <a:lnTo>
                      <a:pt x="60" y="108"/>
                    </a:lnTo>
                    <a:lnTo>
                      <a:pt x="61" y="105"/>
                    </a:lnTo>
                    <a:lnTo>
                      <a:pt x="63" y="101"/>
                    </a:lnTo>
                    <a:lnTo>
                      <a:pt x="61" y="96"/>
                    </a:lnTo>
                    <a:lnTo>
                      <a:pt x="60" y="93"/>
                    </a:lnTo>
                    <a:lnTo>
                      <a:pt x="58" y="90"/>
                    </a:lnTo>
                    <a:lnTo>
                      <a:pt x="52" y="87"/>
                    </a:lnTo>
                    <a:lnTo>
                      <a:pt x="46" y="84"/>
                    </a:lnTo>
                    <a:close/>
                    <a:moveTo>
                      <a:pt x="36" y="30"/>
                    </a:moveTo>
                    <a:lnTo>
                      <a:pt x="30" y="33"/>
                    </a:lnTo>
                    <a:lnTo>
                      <a:pt x="25" y="36"/>
                    </a:lnTo>
                    <a:lnTo>
                      <a:pt x="24" y="38"/>
                    </a:lnTo>
                    <a:lnTo>
                      <a:pt x="22" y="41"/>
                    </a:lnTo>
                    <a:lnTo>
                      <a:pt x="22" y="45"/>
                    </a:lnTo>
                    <a:lnTo>
                      <a:pt x="22" y="50"/>
                    </a:lnTo>
                    <a:lnTo>
                      <a:pt x="24" y="53"/>
                    </a:lnTo>
                    <a:lnTo>
                      <a:pt x="25" y="54"/>
                    </a:lnTo>
                    <a:lnTo>
                      <a:pt x="30" y="57"/>
                    </a:lnTo>
                    <a:lnTo>
                      <a:pt x="36" y="60"/>
                    </a:lnTo>
                    <a:lnTo>
                      <a:pt x="36" y="30"/>
                    </a:lnTo>
                    <a:close/>
                    <a:moveTo>
                      <a:pt x="40" y="0"/>
                    </a:moveTo>
                    <a:lnTo>
                      <a:pt x="43" y="2"/>
                    </a:lnTo>
                    <a:lnTo>
                      <a:pt x="45" y="3"/>
                    </a:lnTo>
                    <a:lnTo>
                      <a:pt x="46" y="6"/>
                    </a:lnTo>
                    <a:lnTo>
                      <a:pt x="46" y="15"/>
                    </a:lnTo>
                    <a:lnTo>
                      <a:pt x="54" y="17"/>
                    </a:lnTo>
                    <a:lnTo>
                      <a:pt x="60" y="18"/>
                    </a:lnTo>
                    <a:lnTo>
                      <a:pt x="66" y="21"/>
                    </a:lnTo>
                    <a:lnTo>
                      <a:pt x="70" y="27"/>
                    </a:lnTo>
                    <a:lnTo>
                      <a:pt x="73" y="30"/>
                    </a:lnTo>
                    <a:lnTo>
                      <a:pt x="76" y="35"/>
                    </a:lnTo>
                    <a:lnTo>
                      <a:pt x="78" y="39"/>
                    </a:lnTo>
                    <a:lnTo>
                      <a:pt x="78" y="42"/>
                    </a:lnTo>
                    <a:lnTo>
                      <a:pt x="78" y="47"/>
                    </a:lnTo>
                    <a:lnTo>
                      <a:pt x="75" y="50"/>
                    </a:lnTo>
                    <a:lnTo>
                      <a:pt x="72" y="51"/>
                    </a:lnTo>
                    <a:lnTo>
                      <a:pt x="69" y="53"/>
                    </a:lnTo>
                    <a:lnTo>
                      <a:pt x="64" y="51"/>
                    </a:lnTo>
                    <a:lnTo>
                      <a:pt x="61" y="50"/>
                    </a:lnTo>
                    <a:lnTo>
                      <a:pt x="60" y="47"/>
                    </a:lnTo>
                    <a:lnTo>
                      <a:pt x="58" y="44"/>
                    </a:lnTo>
                    <a:lnTo>
                      <a:pt x="57" y="39"/>
                    </a:lnTo>
                    <a:lnTo>
                      <a:pt x="54" y="36"/>
                    </a:lnTo>
                    <a:lnTo>
                      <a:pt x="51" y="33"/>
                    </a:lnTo>
                    <a:lnTo>
                      <a:pt x="46" y="30"/>
                    </a:lnTo>
                    <a:lnTo>
                      <a:pt x="46" y="63"/>
                    </a:lnTo>
                    <a:lnTo>
                      <a:pt x="54" y="66"/>
                    </a:lnTo>
                    <a:lnTo>
                      <a:pt x="61" y="68"/>
                    </a:lnTo>
                    <a:lnTo>
                      <a:pt x="67" y="71"/>
                    </a:lnTo>
                    <a:lnTo>
                      <a:pt x="72" y="75"/>
                    </a:lnTo>
                    <a:lnTo>
                      <a:pt x="76" y="80"/>
                    </a:lnTo>
                    <a:lnTo>
                      <a:pt x="79" y="84"/>
                    </a:lnTo>
                    <a:lnTo>
                      <a:pt x="81" y="92"/>
                    </a:lnTo>
                    <a:lnTo>
                      <a:pt x="82" y="98"/>
                    </a:lnTo>
                    <a:lnTo>
                      <a:pt x="81" y="107"/>
                    </a:lnTo>
                    <a:lnTo>
                      <a:pt x="78" y="114"/>
                    </a:lnTo>
                    <a:lnTo>
                      <a:pt x="75" y="120"/>
                    </a:lnTo>
                    <a:lnTo>
                      <a:pt x="70" y="123"/>
                    </a:lnTo>
                    <a:lnTo>
                      <a:pt x="66" y="128"/>
                    </a:lnTo>
                    <a:lnTo>
                      <a:pt x="60" y="131"/>
                    </a:lnTo>
                    <a:lnTo>
                      <a:pt x="52" y="132"/>
                    </a:lnTo>
                    <a:lnTo>
                      <a:pt x="46" y="134"/>
                    </a:lnTo>
                    <a:lnTo>
                      <a:pt x="46" y="153"/>
                    </a:lnTo>
                    <a:lnTo>
                      <a:pt x="45" y="156"/>
                    </a:lnTo>
                    <a:lnTo>
                      <a:pt x="45" y="159"/>
                    </a:lnTo>
                    <a:lnTo>
                      <a:pt x="43" y="161"/>
                    </a:lnTo>
                    <a:lnTo>
                      <a:pt x="40" y="162"/>
                    </a:lnTo>
                    <a:lnTo>
                      <a:pt x="39" y="161"/>
                    </a:lnTo>
                    <a:lnTo>
                      <a:pt x="37" y="161"/>
                    </a:lnTo>
                    <a:lnTo>
                      <a:pt x="36" y="158"/>
                    </a:lnTo>
                    <a:lnTo>
                      <a:pt x="36" y="155"/>
                    </a:lnTo>
                    <a:lnTo>
                      <a:pt x="36" y="134"/>
                    </a:lnTo>
                    <a:lnTo>
                      <a:pt x="27" y="132"/>
                    </a:lnTo>
                    <a:lnTo>
                      <a:pt x="19" y="129"/>
                    </a:lnTo>
                    <a:lnTo>
                      <a:pt x="13" y="126"/>
                    </a:lnTo>
                    <a:lnTo>
                      <a:pt x="9" y="122"/>
                    </a:lnTo>
                    <a:lnTo>
                      <a:pt x="4" y="116"/>
                    </a:lnTo>
                    <a:lnTo>
                      <a:pt x="1" y="111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3" y="93"/>
                    </a:lnTo>
                    <a:lnTo>
                      <a:pt x="6" y="92"/>
                    </a:lnTo>
                    <a:lnTo>
                      <a:pt x="10" y="90"/>
                    </a:lnTo>
                    <a:lnTo>
                      <a:pt x="13" y="92"/>
                    </a:lnTo>
                    <a:lnTo>
                      <a:pt x="16" y="92"/>
                    </a:lnTo>
                    <a:lnTo>
                      <a:pt x="18" y="95"/>
                    </a:lnTo>
                    <a:lnTo>
                      <a:pt x="19" y="98"/>
                    </a:lnTo>
                    <a:lnTo>
                      <a:pt x="21" y="102"/>
                    </a:lnTo>
                    <a:lnTo>
                      <a:pt x="22" y="107"/>
                    </a:lnTo>
                    <a:lnTo>
                      <a:pt x="24" y="110"/>
                    </a:lnTo>
                    <a:lnTo>
                      <a:pt x="27" y="113"/>
                    </a:lnTo>
                    <a:lnTo>
                      <a:pt x="31" y="116"/>
                    </a:lnTo>
                    <a:lnTo>
                      <a:pt x="36" y="117"/>
                    </a:lnTo>
                    <a:lnTo>
                      <a:pt x="36" y="81"/>
                    </a:lnTo>
                    <a:lnTo>
                      <a:pt x="27" y="78"/>
                    </a:lnTo>
                    <a:lnTo>
                      <a:pt x="18" y="74"/>
                    </a:lnTo>
                    <a:lnTo>
                      <a:pt x="13" y="72"/>
                    </a:lnTo>
                    <a:lnTo>
                      <a:pt x="10" y="68"/>
                    </a:lnTo>
                    <a:lnTo>
                      <a:pt x="7" y="65"/>
                    </a:lnTo>
                    <a:lnTo>
                      <a:pt x="4" y="60"/>
                    </a:lnTo>
                    <a:lnTo>
                      <a:pt x="3" y="54"/>
                    </a:lnTo>
                    <a:lnTo>
                      <a:pt x="3" y="47"/>
                    </a:lnTo>
                    <a:lnTo>
                      <a:pt x="3" y="39"/>
                    </a:lnTo>
                    <a:lnTo>
                      <a:pt x="6" y="32"/>
                    </a:lnTo>
                    <a:lnTo>
                      <a:pt x="10" y="26"/>
                    </a:lnTo>
                    <a:lnTo>
                      <a:pt x="21" y="18"/>
                    </a:lnTo>
                    <a:lnTo>
                      <a:pt x="36" y="15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41"/>
              <p:cNvSpPr/>
              <p:nvPr/>
            </p:nvSpPr>
            <p:spPr>
              <a:xfrm>
                <a:off x="5370627" y="3779462"/>
                <a:ext cx="237098" cy="118549"/>
              </a:xfrm>
              <a:custGeom>
                <a:rect b="b" l="l" r="r" t="t"/>
                <a:pathLst>
                  <a:path extrusionOk="0" h="80" w="160">
                    <a:moveTo>
                      <a:pt x="34" y="26"/>
                    </a:moveTo>
                    <a:lnTo>
                      <a:pt x="33" y="27"/>
                    </a:lnTo>
                    <a:lnTo>
                      <a:pt x="58" y="54"/>
                    </a:lnTo>
                    <a:lnTo>
                      <a:pt x="100" y="54"/>
                    </a:lnTo>
                    <a:lnTo>
                      <a:pt x="126" y="27"/>
                    </a:lnTo>
                    <a:lnTo>
                      <a:pt x="124" y="26"/>
                    </a:lnTo>
                    <a:lnTo>
                      <a:pt x="123" y="26"/>
                    </a:lnTo>
                    <a:lnTo>
                      <a:pt x="123" y="27"/>
                    </a:lnTo>
                    <a:lnTo>
                      <a:pt x="121" y="29"/>
                    </a:lnTo>
                    <a:lnTo>
                      <a:pt x="118" y="30"/>
                    </a:lnTo>
                    <a:lnTo>
                      <a:pt x="115" y="32"/>
                    </a:lnTo>
                    <a:lnTo>
                      <a:pt x="112" y="33"/>
                    </a:lnTo>
                    <a:lnTo>
                      <a:pt x="108" y="35"/>
                    </a:lnTo>
                    <a:lnTo>
                      <a:pt x="102" y="35"/>
                    </a:lnTo>
                    <a:lnTo>
                      <a:pt x="96" y="35"/>
                    </a:lnTo>
                    <a:lnTo>
                      <a:pt x="91" y="33"/>
                    </a:lnTo>
                    <a:lnTo>
                      <a:pt x="88" y="32"/>
                    </a:lnTo>
                    <a:lnTo>
                      <a:pt x="85" y="30"/>
                    </a:lnTo>
                    <a:lnTo>
                      <a:pt x="82" y="29"/>
                    </a:lnTo>
                    <a:lnTo>
                      <a:pt x="81" y="27"/>
                    </a:lnTo>
                    <a:lnTo>
                      <a:pt x="81" y="26"/>
                    </a:lnTo>
                    <a:lnTo>
                      <a:pt x="79" y="26"/>
                    </a:lnTo>
                    <a:lnTo>
                      <a:pt x="78" y="26"/>
                    </a:lnTo>
                    <a:lnTo>
                      <a:pt x="78" y="27"/>
                    </a:lnTo>
                    <a:lnTo>
                      <a:pt x="76" y="29"/>
                    </a:lnTo>
                    <a:lnTo>
                      <a:pt x="73" y="30"/>
                    </a:lnTo>
                    <a:lnTo>
                      <a:pt x="70" y="32"/>
                    </a:lnTo>
                    <a:lnTo>
                      <a:pt x="67" y="33"/>
                    </a:lnTo>
                    <a:lnTo>
                      <a:pt x="63" y="35"/>
                    </a:lnTo>
                    <a:lnTo>
                      <a:pt x="57" y="35"/>
                    </a:lnTo>
                    <a:lnTo>
                      <a:pt x="51" y="35"/>
                    </a:lnTo>
                    <a:lnTo>
                      <a:pt x="46" y="33"/>
                    </a:lnTo>
                    <a:lnTo>
                      <a:pt x="43" y="32"/>
                    </a:lnTo>
                    <a:lnTo>
                      <a:pt x="40" y="30"/>
                    </a:lnTo>
                    <a:lnTo>
                      <a:pt x="37" y="29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4" y="26"/>
                    </a:lnTo>
                    <a:close/>
                    <a:moveTo>
                      <a:pt x="34" y="0"/>
                    </a:moveTo>
                    <a:lnTo>
                      <a:pt x="40" y="2"/>
                    </a:lnTo>
                    <a:lnTo>
                      <a:pt x="45" y="2"/>
                    </a:lnTo>
                    <a:lnTo>
                      <a:pt x="48" y="5"/>
                    </a:lnTo>
                    <a:lnTo>
                      <a:pt x="51" y="6"/>
                    </a:lnTo>
                    <a:lnTo>
                      <a:pt x="54" y="8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60" y="8"/>
                    </a:lnTo>
                    <a:lnTo>
                      <a:pt x="63" y="6"/>
                    </a:lnTo>
                    <a:lnTo>
                      <a:pt x="66" y="5"/>
                    </a:lnTo>
                    <a:lnTo>
                      <a:pt x="69" y="2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5" y="2"/>
                    </a:lnTo>
                    <a:lnTo>
                      <a:pt x="90" y="2"/>
                    </a:lnTo>
                    <a:lnTo>
                      <a:pt x="93" y="5"/>
                    </a:lnTo>
                    <a:lnTo>
                      <a:pt x="96" y="6"/>
                    </a:lnTo>
                    <a:lnTo>
                      <a:pt x="99" y="8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3" y="9"/>
                    </a:lnTo>
                    <a:lnTo>
                      <a:pt x="105" y="8"/>
                    </a:lnTo>
                    <a:lnTo>
                      <a:pt x="108" y="6"/>
                    </a:lnTo>
                    <a:lnTo>
                      <a:pt x="111" y="5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24" y="0"/>
                    </a:lnTo>
                    <a:lnTo>
                      <a:pt x="130" y="2"/>
                    </a:lnTo>
                    <a:lnTo>
                      <a:pt x="135" y="2"/>
                    </a:lnTo>
                    <a:lnTo>
                      <a:pt x="138" y="5"/>
                    </a:lnTo>
                    <a:lnTo>
                      <a:pt x="141" y="6"/>
                    </a:lnTo>
                    <a:lnTo>
                      <a:pt x="144" y="8"/>
                    </a:lnTo>
                    <a:lnTo>
                      <a:pt x="145" y="9"/>
                    </a:lnTo>
                    <a:lnTo>
                      <a:pt x="145" y="9"/>
                    </a:lnTo>
                    <a:lnTo>
                      <a:pt x="147" y="9"/>
                    </a:lnTo>
                    <a:lnTo>
                      <a:pt x="151" y="11"/>
                    </a:lnTo>
                    <a:lnTo>
                      <a:pt x="156" y="12"/>
                    </a:lnTo>
                    <a:lnTo>
                      <a:pt x="159" y="17"/>
                    </a:lnTo>
                    <a:lnTo>
                      <a:pt x="160" y="21"/>
                    </a:lnTo>
                    <a:lnTo>
                      <a:pt x="159" y="27"/>
                    </a:lnTo>
                    <a:lnTo>
                      <a:pt x="156" y="30"/>
                    </a:lnTo>
                    <a:lnTo>
                      <a:pt x="117" y="77"/>
                    </a:lnTo>
                    <a:lnTo>
                      <a:pt x="114" y="78"/>
                    </a:lnTo>
                    <a:lnTo>
                      <a:pt x="111" y="80"/>
                    </a:lnTo>
                    <a:lnTo>
                      <a:pt x="106" y="80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5" y="78"/>
                    </a:lnTo>
                    <a:lnTo>
                      <a:pt x="43" y="75"/>
                    </a:lnTo>
                    <a:lnTo>
                      <a:pt x="3" y="30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3" y="12"/>
                    </a:lnTo>
                    <a:lnTo>
                      <a:pt x="7" y="11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41"/>
              <p:cNvSpPr/>
              <p:nvPr/>
            </p:nvSpPr>
            <p:spPr>
              <a:xfrm>
                <a:off x="5292087" y="3863928"/>
                <a:ext cx="391213" cy="380840"/>
              </a:xfrm>
              <a:custGeom>
                <a:rect b="b" l="l" r="r" t="t"/>
                <a:pathLst>
                  <a:path extrusionOk="0" h="257" w="264">
                    <a:moveTo>
                      <a:pt x="107" y="26"/>
                    </a:moveTo>
                    <a:lnTo>
                      <a:pt x="89" y="37"/>
                    </a:lnTo>
                    <a:lnTo>
                      <a:pt x="71" y="49"/>
                    </a:lnTo>
                    <a:lnTo>
                      <a:pt x="57" y="59"/>
                    </a:lnTo>
                    <a:lnTo>
                      <a:pt x="47" y="70"/>
                    </a:lnTo>
                    <a:lnTo>
                      <a:pt x="42" y="77"/>
                    </a:lnTo>
                    <a:lnTo>
                      <a:pt x="39" y="89"/>
                    </a:lnTo>
                    <a:lnTo>
                      <a:pt x="38" y="107"/>
                    </a:lnTo>
                    <a:lnTo>
                      <a:pt x="36" y="127"/>
                    </a:lnTo>
                    <a:lnTo>
                      <a:pt x="35" y="148"/>
                    </a:lnTo>
                    <a:lnTo>
                      <a:pt x="35" y="166"/>
                    </a:lnTo>
                    <a:lnTo>
                      <a:pt x="33" y="181"/>
                    </a:lnTo>
                    <a:lnTo>
                      <a:pt x="33" y="190"/>
                    </a:lnTo>
                    <a:lnTo>
                      <a:pt x="32" y="194"/>
                    </a:lnTo>
                    <a:lnTo>
                      <a:pt x="30" y="199"/>
                    </a:lnTo>
                    <a:lnTo>
                      <a:pt x="29" y="205"/>
                    </a:lnTo>
                    <a:lnTo>
                      <a:pt x="27" y="208"/>
                    </a:lnTo>
                    <a:lnTo>
                      <a:pt x="26" y="211"/>
                    </a:lnTo>
                    <a:lnTo>
                      <a:pt x="26" y="212"/>
                    </a:lnTo>
                    <a:lnTo>
                      <a:pt x="27" y="214"/>
                    </a:lnTo>
                    <a:lnTo>
                      <a:pt x="29" y="215"/>
                    </a:lnTo>
                    <a:lnTo>
                      <a:pt x="30" y="217"/>
                    </a:lnTo>
                    <a:lnTo>
                      <a:pt x="38" y="220"/>
                    </a:lnTo>
                    <a:lnTo>
                      <a:pt x="51" y="223"/>
                    </a:lnTo>
                    <a:lnTo>
                      <a:pt x="72" y="227"/>
                    </a:lnTo>
                    <a:lnTo>
                      <a:pt x="99" y="230"/>
                    </a:lnTo>
                    <a:lnTo>
                      <a:pt x="132" y="232"/>
                    </a:lnTo>
                    <a:lnTo>
                      <a:pt x="162" y="230"/>
                    </a:lnTo>
                    <a:lnTo>
                      <a:pt x="188" y="227"/>
                    </a:lnTo>
                    <a:lnTo>
                      <a:pt x="210" y="223"/>
                    </a:lnTo>
                    <a:lnTo>
                      <a:pt x="225" y="220"/>
                    </a:lnTo>
                    <a:lnTo>
                      <a:pt x="234" y="217"/>
                    </a:lnTo>
                    <a:lnTo>
                      <a:pt x="237" y="215"/>
                    </a:lnTo>
                    <a:lnTo>
                      <a:pt x="239" y="214"/>
                    </a:lnTo>
                    <a:lnTo>
                      <a:pt x="239" y="212"/>
                    </a:lnTo>
                    <a:lnTo>
                      <a:pt x="239" y="211"/>
                    </a:lnTo>
                    <a:lnTo>
                      <a:pt x="237" y="208"/>
                    </a:lnTo>
                    <a:lnTo>
                      <a:pt x="236" y="205"/>
                    </a:lnTo>
                    <a:lnTo>
                      <a:pt x="234" y="199"/>
                    </a:lnTo>
                    <a:lnTo>
                      <a:pt x="233" y="194"/>
                    </a:lnTo>
                    <a:lnTo>
                      <a:pt x="233" y="190"/>
                    </a:lnTo>
                    <a:lnTo>
                      <a:pt x="231" y="181"/>
                    </a:lnTo>
                    <a:lnTo>
                      <a:pt x="231" y="166"/>
                    </a:lnTo>
                    <a:lnTo>
                      <a:pt x="230" y="146"/>
                    </a:lnTo>
                    <a:lnTo>
                      <a:pt x="228" y="127"/>
                    </a:lnTo>
                    <a:lnTo>
                      <a:pt x="227" y="106"/>
                    </a:lnTo>
                    <a:lnTo>
                      <a:pt x="225" y="89"/>
                    </a:lnTo>
                    <a:lnTo>
                      <a:pt x="224" y="77"/>
                    </a:lnTo>
                    <a:lnTo>
                      <a:pt x="218" y="70"/>
                    </a:lnTo>
                    <a:lnTo>
                      <a:pt x="207" y="59"/>
                    </a:lnTo>
                    <a:lnTo>
                      <a:pt x="194" y="49"/>
                    </a:lnTo>
                    <a:lnTo>
                      <a:pt x="176" y="37"/>
                    </a:lnTo>
                    <a:lnTo>
                      <a:pt x="158" y="26"/>
                    </a:lnTo>
                    <a:lnTo>
                      <a:pt x="107" y="26"/>
                    </a:lnTo>
                    <a:close/>
                    <a:moveTo>
                      <a:pt x="104" y="0"/>
                    </a:moveTo>
                    <a:lnTo>
                      <a:pt x="161" y="0"/>
                    </a:lnTo>
                    <a:lnTo>
                      <a:pt x="164" y="0"/>
                    </a:lnTo>
                    <a:lnTo>
                      <a:pt x="168" y="2"/>
                    </a:lnTo>
                    <a:lnTo>
                      <a:pt x="179" y="8"/>
                    </a:lnTo>
                    <a:lnTo>
                      <a:pt x="195" y="18"/>
                    </a:lnTo>
                    <a:lnTo>
                      <a:pt x="212" y="31"/>
                    </a:lnTo>
                    <a:lnTo>
                      <a:pt x="228" y="43"/>
                    </a:lnTo>
                    <a:lnTo>
                      <a:pt x="242" y="58"/>
                    </a:lnTo>
                    <a:lnTo>
                      <a:pt x="248" y="71"/>
                    </a:lnTo>
                    <a:lnTo>
                      <a:pt x="251" y="86"/>
                    </a:lnTo>
                    <a:lnTo>
                      <a:pt x="252" y="109"/>
                    </a:lnTo>
                    <a:lnTo>
                      <a:pt x="255" y="134"/>
                    </a:lnTo>
                    <a:lnTo>
                      <a:pt x="257" y="164"/>
                    </a:lnTo>
                    <a:lnTo>
                      <a:pt x="257" y="175"/>
                    </a:lnTo>
                    <a:lnTo>
                      <a:pt x="257" y="185"/>
                    </a:lnTo>
                    <a:lnTo>
                      <a:pt x="258" y="190"/>
                    </a:lnTo>
                    <a:lnTo>
                      <a:pt x="258" y="191"/>
                    </a:lnTo>
                    <a:lnTo>
                      <a:pt x="260" y="194"/>
                    </a:lnTo>
                    <a:lnTo>
                      <a:pt x="263" y="200"/>
                    </a:lnTo>
                    <a:lnTo>
                      <a:pt x="264" y="209"/>
                    </a:lnTo>
                    <a:lnTo>
                      <a:pt x="263" y="220"/>
                    </a:lnTo>
                    <a:lnTo>
                      <a:pt x="258" y="230"/>
                    </a:lnTo>
                    <a:lnTo>
                      <a:pt x="246" y="239"/>
                    </a:lnTo>
                    <a:lnTo>
                      <a:pt x="234" y="244"/>
                    </a:lnTo>
                    <a:lnTo>
                      <a:pt x="215" y="248"/>
                    </a:lnTo>
                    <a:lnTo>
                      <a:pt x="191" y="253"/>
                    </a:lnTo>
                    <a:lnTo>
                      <a:pt x="162" y="256"/>
                    </a:lnTo>
                    <a:lnTo>
                      <a:pt x="132" y="257"/>
                    </a:lnTo>
                    <a:lnTo>
                      <a:pt x="93" y="256"/>
                    </a:lnTo>
                    <a:lnTo>
                      <a:pt x="60" y="251"/>
                    </a:lnTo>
                    <a:lnTo>
                      <a:pt x="35" y="245"/>
                    </a:lnTo>
                    <a:lnTo>
                      <a:pt x="20" y="239"/>
                    </a:lnTo>
                    <a:lnTo>
                      <a:pt x="6" y="230"/>
                    </a:lnTo>
                    <a:lnTo>
                      <a:pt x="2" y="220"/>
                    </a:lnTo>
                    <a:lnTo>
                      <a:pt x="0" y="209"/>
                    </a:lnTo>
                    <a:lnTo>
                      <a:pt x="3" y="200"/>
                    </a:lnTo>
                    <a:lnTo>
                      <a:pt x="5" y="194"/>
                    </a:lnTo>
                    <a:lnTo>
                      <a:pt x="6" y="190"/>
                    </a:lnTo>
                    <a:lnTo>
                      <a:pt x="8" y="185"/>
                    </a:lnTo>
                    <a:lnTo>
                      <a:pt x="8" y="176"/>
                    </a:lnTo>
                    <a:lnTo>
                      <a:pt x="9" y="164"/>
                    </a:lnTo>
                    <a:lnTo>
                      <a:pt x="11" y="136"/>
                    </a:lnTo>
                    <a:lnTo>
                      <a:pt x="12" y="109"/>
                    </a:lnTo>
                    <a:lnTo>
                      <a:pt x="14" y="86"/>
                    </a:lnTo>
                    <a:lnTo>
                      <a:pt x="17" y="71"/>
                    </a:lnTo>
                    <a:lnTo>
                      <a:pt x="24" y="58"/>
                    </a:lnTo>
                    <a:lnTo>
                      <a:pt x="36" y="43"/>
                    </a:lnTo>
                    <a:lnTo>
                      <a:pt x="53" y="31"/>
                    </a:lnTo>
                    <a:lnTo>
                      <a:pt x="71" y="18"/>
                    </a:lnTo>
                    <a:lnTo>
                      <a:pt x="86" y="8"/>
                    </a:lnTo>
                    <a:lnTo>
                      <a:pt x="98" y="2"/>
                    </a:lnTo>
                    <a:lnTo>
                      <a:pt x="101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" name="Google Shape;375;p41"/>
            <p:cNvSpPr txBox="1"/>
            <p:nvPr/>
          </p:nvSpPr>
          <p:spPr>
            <a:xfrm>
              <a:off x="8083732" y="5074488"/>
              <a:ext cx="19644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25"/>
                <a:buFont typeface="Arial"/>
                <a:buNone/>
              </a:pPr>
              <a:r>
                <a:rPr b="1" i="0" lang="pt-PT" sz="1125" u="none" cap="none" strike="noStrike">
                  <a:solidFill>
                    <a:srgbClr val="008EC0"/>
                  </a:solidFill>
                  <a:latin typeface="Arial"/>
                  <a:ea typeface="Arial"/>
                  <a:cs typeface="Arial"/>
                  <a:sym typeface="Arial"/>
                </a:rPr>
                <a:t>INVEST</a:t>
              </a:r>
              <a:r>
                <a:rPr b="1" lang="pt-PT" sz="1125">
                  <a:solidFill>
                    <a:srgbClr val="008EC0"/>
                  </a:solidFill>
                </a:rPr>
                <a:t>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6" name="Google Shape;376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651341" y="4824899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1491346" y="4824898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Google Shape;378;p41"/>
            <p:cNvSpPr/>
            <p:nvPr/>
          </p:nvSpPr>
          <p:spPr>
            <a:xfrm>
              <a:off x="10012409" y="4983102"/>
              <a:ext cx="1552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PT" sz="1200" u="sng" cap="none" strike="noStrike">
                  <a:solidFill>
                    <a:srgbClr val="0A6788"/>
                  </a:solidFill>
                  <a:latin typeface="Arial"/>
                  <a:ea typeface="Arial"/>
                  <a:cs typeface="Arial"/>
                  <a:sym typeface="Arial"/>
                </a:rPr>
                <a:t>1.385.389,23€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p41"/>
          <p:cNvSpPr/>
          <p:nvPr/>
        </p:nvSpPr>
        <p:spPr>
          <a:xfrm>
            <a:off x="741665" y="2996231"/>
            <a:ext cx="4005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Proje</a:t>
            </a:r>
            <a:r>
              <a:rPr b="1" lang="pt-PT" sz="1200">
                <a:solidFill>
                  <a:srgbClr val="008EC0"/>
                </a:solidFill>
              </a:rPr>
              <a:t>ct Goal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sz="1200">
                <a:solidFill>
                  <a:srgbClr val="436B8A"/>
                </a:solidFill>
              </a:rPr>
              <a:t>Development of an automated and autonomous solution for the accurate preparation of chemotherapeutic agents.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1"/>
          <p:cNvSpPr/>
          <p:nvPr/>
        </p:nvSpPr>
        <p:spPr>
          <a:xfrm>
            <a:off x="767598" y="755325"/>
            <a:ext cx="40053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>
                <a:solidFill>
                  <a:srgbClr val="008EC0"/>
                </a:solidFill>
              </a:rPr>
              <a:t>Activity area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sz="1200">
                <a:solidFill>
                  <a:srgbClr val="436B8A"/>
                </a:solidFill>
              </a:rPr>
              <a:t>Automation </a:t>
            </a:r>
            <a:r>
              <a:rPr lang="pt-PT" sz="1450">
                <a:solidFill>
                  <a:srgbClr val="436B8A"/>
                </a:solidFill>
              </a:rPr>
              <a:t>| </a:t>
            </a:r>
            <a:r>
              <a:rPr b="1" lang="pt-PT" sz="1200">
                <a:solidFill>
                  <a:srgbClr val="008EC0"/>
                </a:solidFill>
              </a:rPr>
              <a:t>Region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pt-PT" sz="1200" u="none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Nort</a:t>
            </a:r>
            <a:r>
              <a:rPr lang="pt-PT" sz="1200">
                <a:solidFill>
                  <a:srgbClr val="436B8A"/>
                </a:solidFill>
              </a:rPr>
              <a:t>h of Portugal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t/>
            </a:r>
            <a:endParaRPr b="0" i="0" sz="750" u="none" cap="none" strike="noStrike">
              <a:solidFill>
                <a:srgbClr val="436B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1" name="Google Shape;381;p41"/>
          <p:cNvGrpSpPr/>
          <p:nvPr/>
        </p:nvGrpSpPr>
        <p:grpSpPr>
          <a:xfrm>
            <a:off x="682210" y="2333369"/>
            <a:ext cx="2708935" cy="570794"/>
            <a:chOff x="2082018" y="-946313"/>
            <a:chExt cx="3611913" cy="761058"/>
          </a:xfrm>
        </p:grpSpPr>
        <p:grpSp>
          <p:nvGrpSpPr>
            <p:cNvPr id="382" name="Google Shape;382;p41"/>
            <p:cNvGrpSpPr/>
            <p:nvPr/>
          </p:nvGrpSpPr>
          <p:grpSpPr>
            <a:xfrm>
              <a:off x="2294745" y="-946313"/>
              <a:ext cx="384763" cy="395622"/>
              <a:chOff x="619766" y="3740323"/>
              <a:chExt cx="441596" cy="454060"/>
            </a:xfrm>
          </p:grpSpPr>
          <p:sp>
            <p:nvSpPr>
              <p:cNvPr id="383" name="Google Shape;383;p41"/>
              <p:cNvSpPr/>
              <p:nvPr/>
            </p:nvSpPr>
            <p:spPr>
              <a:xfrm>
                <a:off x="619766" y="3832809"/>
                <a:ext cx="124477" cy="127440"/>
              </a:xfrm>
              <a:custGeom>
                <a:rect b="b" l="l" r="r" t="t"/>
                <a:pathLst>
                  <a:path extrusionOk="0" h="86" w="84">
                    <a:moveTo>
                      <a:pt x="13" y="0"/>
                    </a:moveTo>
                    <a:lnTo>
                      <a:pt x="69" y="3"/>
                    </a:lnTo>
                    <a:lnTo>
                      <a:pt x="73" y="5"/>
                    </a:lnTo>
                    <a:lnTo>
                      <a:pt x="78" y="8"/>
                    </a:lnTo>
                    <a:lnTo>
                      <a:pt x="79" y="11"/>
                    </a:lnTo>
                    <a:lnTo>
                      <a:pt x="81" y="15"/>
                    </a:lnTo>
                    <a:lnTo>
                      <a:pt x="84" y="73"/>
                    </a:lnTo>
                    <a:lnTo>
                      <a:pt x="84" y="77"/>
                    </a:lnTo>
                    <a:lnTo>
                      <a:pt x="81" y="82"/>
                    </a:lnTo>
                    <a:lnTo>
                      <a:pt x="76" y="85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66" y="85"/>
                    </a:lnTo>
                    <a:lnTo>
                      <a:pt x="63" y="82"/>
                    </a:lnTo>
                    <a:lnTo>
                      <a:pt x="60" y="79"/>
                    </a:lnTo>
                    <a:lnTo>
                      <a:pt x="58" y="74"/>
                    </a:lnTo>
                    <a:lnTo>
                      <a:pt x="57" y="29"/>
                    </a:lnTo>
                    <a:lnTo>
                      <a:pt x="12" y="26"/>
                    </a:lnTo>
                    <a:lnTo>
                      <a:pt x="6" y="24"/>
                    </a:lnTo>
                    <a:lnTo>
                      <a:pt x="3" y="21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41"/>
              <p:cNvSpPr/>
              <p:nvPr/>
            </p:nvSpPr>
            <p:spPr>
              <a:xfrm>
                <a:off x="621247" y="3802563"/>
                <a:ext cx="278591" cy="376395"/>
              </a:xfrm>
              <a:custGeom>
                <a:rect b="b" l="l" r="r" t="t"/>
                <a:pathLst>
                  <a:path extrusionOk="0" h="254" w="188">
                    <a:moveTo>
                      <a:pt x="50" y="0"/>
                    </a:moveTo>
                    <a:lnTo>
                      <a:pt x="54" y="0"/>
                    </a:lnTo>
                    <a:lnTo>
                      <a:pt x="59" y="2"/>
                    </a:lnTo>
                    <a:lnTo>
                      <a:pt x="62" y="5"/>
                    </a:lnTo>
                    <a:lnTo>
                      <a:pt x="63" y="8"/>
                    </a:lnTo>
                    <a:lnTo>
                      <a:pt x="65" y="11"/>
                    </a:lnTo>
                    <a:lnTo>
                      <a:pt x="65" y="15"/>
                    </a:lnTo>
                    <a:lnTo>
                      <a:pt x="63" y="18"/>
                    </a:lnTo>
                    <a:lnTo>
                      <a:pt x="62" y="23"/>
                    </a:lnTo>
                    <a:lnTo>
                      <a:pt x="42" y="47"/>
                    </a:lnTo>
                    <a:lnTo>
                      <a:pt x="30" y="76"/>
                    </a:lnTo>
                    <a:lnTo>
                      <a:pt x="26" y="107"/>
                    </a:lnTo>
                    <a:lnTo>
                      <a:pt x="30" y="139"/>
                    </a:lnTo>
                    <a:lnTo>
                      <a:pt x="42" y="167"/>
                    </a:lnTo>
                    <a:lnTo>
                      <a:pt x="62" y="193"/>
                    </a:lnTo>
                    <a:lnTo>
                      <a:pt x="86" y="212"/>
                    </a:lnTo>
                    <a:lnTo>
                      <a:pt x="113" y="223"/>
                    </a:lnTo>
                    <a:lnTo>
                      <a:pt x="143" y="229"/>
                    </a:lnTo>
                    <a:lnTo>
                      <a:pt x="173" y="226"/>
                    </a:lnTo>
                    <a:lnTo>
                      <a:pt x="177" y="226"/>
                    </a:lnTo>
                    <a:lnTo>
                      <a:pt x="182" y="227"/>
                    </a:lnTo>
                    <a:lnTo>
                      <a:pt x="186" y="230"/>
                    </a:lnTo>
                    <a:lnTo>
                      <a:pt x="188" y="235"/>
                    </a:lnTo>
                    <a:lnTo>
                      <a:pt x="188" y="241"/>
                    </a:lnTo>
                    <a:lnTo>
                      <a:pt x="186" y="245"/>
                    </a:lnTo>
                    <a:lnTo>
                      <a:pt x="183" y="248"/>
                    </a:lnTo>
                    <a:lnTo>
                      <a:pt x="179" y="250"/>
                    </a:lnTo>
                    <a:lnTo>
                      <a:pt x="146" y="254"/>
                    </a:lnTo>
                    <a:lnTo>
                      <a:pt x="117" y="251"/>
                    </a:lnTo>
                    <a:lnTo>
                      <a:pt x="90" y="242"/>
                    </a:lnTo>
                    <a:lnTo>
                      <a:pt x="66" y="229"/>
                    </a:lnTo>
                    <a:lnTo>
                      <a:pt x="44" y="211"/>
                    </a:lnTo>
                    <a:lnTo>
                      <a:pt x="24" y="188"/>
                    </a:lnTo>
                    <a:lnTo>
                      <a:pt x="12" y="164"/>
                    </a:lnTo>
                    <a:lnTo>
                      <a:pt x="3" y="136"/>
                    </a:lnTo>
                    <a:lnTo>
                      <a:pt x="0" y="107"/>
                    </a:lnTo>
                    <a:lnTo>
                      <a:pt x="3" y="79"/>
                    </a:lnTo>
                    <a:lnTo>
                      <a:pt x="12" y="52"/>
                    </a:lnTo>
                    <a:lnTo>
                      <a:pt x="24" y="26"/>
                    </a:lnTo>
                    <a:lnTo>
                      <a:pt x="44" y="5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41"/>
              <p:cNvSpPr/>
              <p:nvPr/>
            </p:nvSpPr>
            <p:spPr>
              <a:xfrm>
                <a:off x="779807" y="3740323"/>
                <a:ext cx="275627" cy="376394"/>
              </a:xfrm>
              <a:custGeom>
                <a:rect b="b" l="l" r="r" t="t"/>
                <a:pathLst>
                  <a:path extrusionOk="0" h="254" w="186">
                    <a:moveTo>
                      <a:pt x="39" y="0"/>
                    </a:moveTo>
                    <a:lnTo>
                      <a:pt x="67" y="3"/>
                    </a:lnTo>
                    <a:lnTo>
                      <a:pt x="96" y="11"/>
                    </a:lnTo>
                    <a:lnTo>
                      <a:pt x="121" y="24"/>
                    </a:lnTo>
                    <a:lnTo>
                      <a:pt x="144" y="44"/>
                    </a:lnTo>
                    <a:lnTo>
                      <a:pt x="165" y="71"/>
                    </a:lnTo>
                    <a:lnTo>
                      <a:pt x="178" y="100"/>
                    </a:lnTo>
                    <a:lnTo>
                      <a:pt x="186" y="131"/>
                    </a:lnTo>
                    <a:lnTo>
                      <a:pt x="186" y="163"/>
                    </a:lnTo>
                    <a:lnTo>
                      <a:pt x="178" y="194"/>
                    </a:lnTo>
                    <a:lnTo>
                      <a:pt x="165" y="224"/>
                    </a:lnTo>
                    <a:lnTo>
                      <a:pt x="144" y="251"/>
                    </a:lnTo>
                    <a:lnTo>
                      <a:pt x="141" y="253"/>
                    </a:lnTo>
                    <a:lnTo>
                      <a:pt x="138" y="254"/>
                    </a:lnTo>
                    <a:lnTo>
                      <a:pt x="135" y="254"/>
                    </a:lnTo>
                    <a:lnTo>
                      <a:pt x="130" y="253"/>
                    </a:lnTo>
                    <a:lnTo>
                      <a:pt x="126" y="251"/>
                    </a:lnTo>
                    <a:lnTo>
                      <a:pt x="124" y="247"/>
                    </a:lnTo>
                    <a:lnTo>
                      <a:pt x="123" y="244"/>
                    </a:lnTo>
                    <a:lnTo>
                      <a:pt x="123" y="239"/>
                    </a:lnTo>
                    <a:lnTo>
                      <a:pt x="124" y="236"/>
                    </a:lnTo>
                    <a:lnTo>
                      <a:pt x="126" y="233"/>
                    </a:lnTo>
                    <a:lnTo>
                      <a:pt x="144" y="211"/>
                    </a:lnTo>
                    <a:lnTo>
                      <a:pt x="154" y="187"/>
                    </a:lnTo>
                    <a:lnTo>
                      <a:pt x="160" y="161"/>
                    </a:lnTo>
                    <a:lnTo>
                      <a:pt x="160" y="134"/>
                    </a:lnTo>
                    <a:lnTo>
                      <a:pt x="154" y="109"/>
                    </a:lnTo>
                    <a:lnTo>
                      <a:pt x="144" y="85"/>
                    </a:lnTo>
                    <a:lnTo>
                      <a:pt x="126" y="62"/>
                    </a:lnTo>
                    <a:lnTo>
                      <a:pt x="102" y="44"/>
                    </a:lnTo>
                    <a:lnTo>
                      <a:pt x="75" y="32"/>
                    </a:lnTo>
                    <a:lnTo>
                      <a:pt x="45" y="27"/>
                    </a:lnTo>
                    <a:lnTo>
                      <a:pt x="15" y="29"/>
                    </a:lnTo>
                    <a:lnTo>
                      <a:pt x="10" y="30"/>
                    </a:lnTo>
                    <a:lnTo>
                      <a:pt x="4" y="27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41"/>
              <p:cNvSpPr/>
              <p:nvPr/>
            </p:nvSpPr>
            <p:spPr>
              <a:xfrm>
                <a:off x="935403" y="4066943"/>
                <a:ext cx="125959" cy="127440"/>
              </a:xfrm>
              <a:custGeom>
                <a:rect b="b" l="l" r="r" t="t"/>
                <a:pathLst>
                  <a:path extrusionOk="0" h="86" w="85">
                    <a:moveTo>
                      <a:pt x="13" y="0"/>
                    </a:moveTo>
                    <a:lnTo>
                      <a:pt x="18" y="2"/>
                    </a:lnTo>
                    <a:lnTo>
                      <a:pt x="22" y="3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8" y="57"/>
                    </a:lnTo>
                    <a:lnTo>
                      <a:pt x="73" y="60"/>
                    </a:lnTo>
                    <a:lnTo>
                      <a:pt x="78" y="60"/>
                    </a:lnTo>
                    <a:lnTo>
                      <a:pt x="82" y="63"/>
                    </a:lnTo>
                    <a:lnTo>
                      <a:pt x="84" y="68"/>
                    </a:lnTo>
                    <a:lnTo>
                      <a:pt x="85" y="74"/>
                    </a:lnTo>
                    <a:lnTo>
                      <a:pt x="84" y="78"/>
                    </a:lnTo>
                    <a:lnTo>
                      <a:pt x="81" y="81"/>
                    </a:lnTo>
                    <a:lnTo>
                      <a:pt x="78" y="84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16" y="83"/>
                    </a:lnTo>
                    <a:lnTo>
                      <a:pt x="10" y="81"/>
                    </a:lnTo>
                    <a:lnTo>
                      <a:pt x="7" y="78"/>
                    </a:lnTo>
                    <a:lnTo>
                      <a:pt x="4" y="75"/>
                    </a:lnTo>
                    <a:lnTo>
                      <a:pt x="3" y="71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41"/>
              <p:cNvSpPr/>
              <p:nvPr/>
            </p:nvSpPr>
            <p:spPr>
              <a:xfrm>
                <a:off x="763506" y="3837836"/>
                <a:ext cx="151150" cy="299337"/>
              </a:xfrm>
              <a:custGeom>
                <a:rect b="b" l="l" r="r" t="t"/>
                <a:pathLst>
                  <a:path extrusionOk="0" h="202" w="102">
                    <a:moveTo>
                      <a:pt x="59" y="104"/>
                    </a:moveTo>
                    <a:lnTo>
                      <a:pt x="59" y="148"/>
                    </a:lnTo>
                    <a:lnTo>
                      <a:pt x="65" y="145"/>
                    </a:lnTo>
                    <a:lnTo>
                      <a:pt x="69" y="143"/>
                    </a:lnTo>
                    <a:lnTo>
                      <a:pt x="74" y="139"/>
                    </a:lnTo>
                    <a:lnTo>
                      <a:pt x="77" y="136"/>
                    </a:lnTo>
                    <a:lnTo>
                      <a:pt x="78" y="130"/>
                    </a:lnTo>
                    <a:lnTo>
                      <a:pt x="78" y="125"/>
                    </a:lnTo>
                    <a:lnTo>
                      <a:pt x="78" y="121"/>
                    </a:lnTo>
                    <a:lnTo>
                      <a:pt x="77" y="116"/>
                    </a:lnTo>
                    <a:lnTo>
                      <a:pt x="74" y="112"/>
                    </a:lnTo>
                    <a:lnTo>
                      <a:pt x="69" y="109"/>
                    </a:lnTo>
                    <a:lnTo>
                      <a:pt x="65" y="107"/>
                    </a:lnTo>
                    <a:lnTo>
                      <a:pt x="59" y="104"/>
                    </a:lnTo>
                    <a:close/>
                    <a:moveTo>
                      <a:pt x="45" y="38"/>
                    </a:moveTo>
                    <a:lnTo>
                      <a:pt x="39" y="41"/>
                    </a:lnTo>
                    <a:lnTo>
                      <a:pt x="33" y="44"/>
                    </a:lnTo>
                    <a:lnTo>
                      <a:pt x="30" y="47"/>
                    </a:lnTo>
                    <a:lnTo>
                      <a:pt x="29" y="52"/>
                    </a:lnTo>
                    <a:lnTo>
                      <a:pt x="29" y="56"/>
                    </a:lnTo>
                    <a:lnTo>
                      <a:pt x="29" y="61"/>
                    </a:lnTo>
                    <a:lnTo>
                      <a:pt x="30" y="65"/>
                    </a:lnTo>
                    <a:lnTo>
                      <a:pt x="33" y="68"/>
                    </a:lnTo>
                    <a:lnTo>
                      <a:pt x="38" y="73"/>
                    </a:lnTo>
                    <a:lnTo>
                      <a:pt x="45" y="76"/>
                    </a:lnTo>
                    <a:lnTo>
                      <a:pt x="45" y="38"/>
                    </a:lnTo>
                    <a:close/>
                    <a:moveTo>
                      <a:pt x="53" y="0"/>
                    </a:moveTo>
                    <a:lnTo>
                      <a:pt x="54" y="0"/>
                    </a:lnTo>
                    <a:lnTo>
                      <a:pt x="57" y="2"/>
                    </a:lnTo>
                    <a:lnTo>
                      <a:pt x="57" y="5"/>
                    </a:lnTo>
                    <a:lnTo>
                      <a:pt x="59" y="8"/>
                    </a:lnTo>
                    <a:lnTo>
                      <a:pt x="59" y="18"/>
                    </a:lnTo>
                    <a:lnTo>
                      <a:pt x="68" y="20"/>
                    </a:lnTo>
                    <a:lnTo>
                      <a:pt x="77" y="23"/>
                    </a:lnTo>
                    <a:lnTo>
                      <a:pt x="83" y="28"/>
                    </a:lnTo>
                    <a:lnTo>
                      <a:pt x="89" y="34"/>
                    </a:lnTo>
                    <a:lnTo>
                      <a:pt x="93" y="38"/>
                    </a:lnTo>
                    <a:lnTo>
                      <a:pt x="96" y="43"/>
                    </a:lnTo>
                    <a:lnTo>
                      <a:pt x="98" y="49"/>
                    </a:lnTo>
                    <a:lnTo>
                      <a:pt x="98" y="53"/>
                    </a:lnTo>
                    <a:lnTo>
                      <a:pt x="98" y="58"/>
                    </a:lnTo>
                    <a:lnTo>
                      <a:pt x="95" y="61"/>
                    </a:lnTo>
                    <a:lnTo>
                      <a:pt x="90" y="64"/>
                    </a:lnTo>
                    <a:lnTo>
                      <a:pt x="86" y="65"/>
                    </a:lnTo>
                    <a:lnTo>
                      <a:pt x="81" y="64"/>
                    </a:lnTo>
                    <a:lnTo>
                      <a:pt x="78" y="62"/>
                    </a:lnTo>
                    <a:lnTo>
                      <a:pt x="75" y="59"/>
                    </a:lnTo>
                    <a:lnTo>
                      <a:pt x="74" y="55"/>
                    </a:lnTo>
                    <a:lnTo>
                      <a:pt x="72" y="49"/>
                    </a:lnTo>
                    <a:lnTo>
                      <a:pt x="68" y="44"/>
                    </a:lnTo>
                    <a:lnTo>
                      <a:pt x="63" y="41"/>
                    </a:lnTo>
                    <a:lnTo>
                      <a:pt x="59" y="38"/>
                    </a:lnTo>
                    <a:lnTo>
                      <a:pt x="59" y="79"/>
                    </a:lnTo>
                    <a:lnTo>
                      <a:pt x="69" y="82"/>
                    </a:lnTo>
                    <a:lnTo>
                      <a:pt x="78" y="85"/>
                    </a:lnTo>
                    <a:lnTo>
                      <a:pt x="84" y="88"/>
                    </a:lnTo>
                    <a:lnTo>
                      <a:pt x="90" y="94"/>
                    </a:lnTo>
                    <a:lnTo>
                      <a:pt x="96" y="98"/>
                    </a:lnTo>
                    <a:lnTo>
                      <a:pt x="99" y="106"/>
                    </a:lnTo>
                    <a:lnTo>
                      <a:pt x="102" y="113"/>
                    </a:lnTo>
                    <a:lnTo>
                      <a:pt x="102" y="122"/>
                    </a:lnTo>
                    <a:lnTo>
                      <a:pt x="102" y="130"/>
                    </a:lnTo>
                    <a:lnTo>
                      <a:pt x="101" y="136"/>
                    </a:lnTo>
                    <a:lnTo>
                      <a:pt x="98" y="143"/>
                    </a:lnTo>
                    <a:lnTo>
                      <a:pt x="93" y="149"/>
                    </a:lnTo>
                    <a:lnTo>
                      <a:pt x="89" y="154"/>
                    </a:lnTo>
                    <a:lnTo>
                      <a:pt x="83" y="158"/>
                    </a:lnTo>
                    <a:lnTo>
                      <a:pt x="71" y="164"/>
                    </a:lnTo>
                    <a:lnTo>
                      <a:pt x="59" y="166"/>
                    </a:lnTo>
                    <a:lnTo>
                      <a:pt x="59" y="190"/>
                    </a:lnTo>
                    <a:lnTo>
                      <a:pt x="57" y="196"/>
                    </a:lnTo>
                    <a:lnTo>
                      <a:pt x="57" y="199"/>
                    </a:lnTo>
                    <a:lnTo>
                      <a:pt x="56" y="200"/>
                    </a:lnTo>
                    <a:lnTo>
                      <a:pt x="53" y="202"/>
                    </a:lnTo>
                    <a:lnTo>
                      <a:pt x="50" y="200"/>
                    </a:lnTo>
                    <a:lnTo>
                      <a:pt x="47" y="199"/>
                    </a:lnTo>
                    <a:lnTo>
                      <a:pt x="47" y="197"/>
                    </a:lnTo>
                    <a:lnTo>
                      <a:pt x="45" y="193"/>
                    </a:lnTo>
                    <a:lnTo>
                      <a:pt x="45" y="166"/>
                    </a:lnTo>
                    <a:lnTo>
                      <a:pt x="35" y="164"/>
                    </a:lnTo>
                    <a:lnTo>
                      <a:pt x="26" y="161"/>
                    </a:lnTo>
                    <a:lnTo>
                      <a:pt x="18" y="157"/>
                    </a:lnTo>
                    <a:lnTo>
                      <a:pt x="12" y="151"/>
                    </a:lnTo>
                    <a:lnTo>
                      <a:pt x="6" y="145"/>
                    </a:lnTo>
                    <a:lnTo>
                      <a:pt x="3" y="139"/>
                    </a:lnTo>
                    <a:lnTo>
                      <a:pt x="2" y="131"/>
                    </a:lnTo>
                    <a:lnTo>
                      <a:pt x="0" y="125"/>
                    </a:lnTo>
                    <a:lnTo>
                      <a:pt x="2" y="121"/>
                    </a:lnTo>
                    <a:lnTo>
                      <a:pt x="5" y="116"/>
                    </a:lnTo>
                    <a:lnTo>
                      <a:pt x="6" y="115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7" y="113"/>
                    </a:lnTo>
                    <a:lnTo>
                      <a:pt x="21" y="115"/>
                    </a:lnTo>
                    <a:lnTo>
                      <a:pt x="23" y="118"/>
                    </a:lnTo>
                    <a:lnTo>
                      <a:pt x="24" y="121"/>
                    </a:lnTo>
                    <a:lnTo>
                      <a:pt x="27" y="128"/>
                    </a:lnTo>
                    <a:lnTo>
                      <a:pt x="30" y="133"/>
                    </a:lnTo>
                    <a:lnTo>
                      <a:pt x="32" y="137"/>
                    </a:lnTo>
                    <a:lnTo>
                      <a:pt x="35" y="140"/>
                    </a:lnTo>
                    <a:lnTo>
                      <a:pt x="39" y="143"/>
                    </a:lnTo>
                    <a:lnTo>
                      <a:pt x="45" y="146"/>
                    </a:lnTo>
                    <a:lnTo>
                      <a:pt x="45" y="101"/>
                    </a:lnTo>
                    <a:lnTo>
                      <a:pt x="33" y="97"/>
                    </a:lnTo>
                    <a:lnTo>
                      <a:pt x="24" y="92"/>
                    </a:lnTo>
                    <a:lnTo>
                      <a:pt x="18" y="89"/>
                    </a:lnTo>
                    <a:lnTo>
                      <a:pt x="14" y="85"/>
                    </a:lnTo>
                    <a:lnTo>
                      <a:pt x="9" y="80"/>
                    </a:lnTo>
                    <a:lnTo>
                      <a:pt x="6" y="74"/>
                    </a:lnTo>
                    <a:lnTo>
                      <a:pt x="5" y="67"/>
                    </a:lnTo>
                    <a:lnTo>
                      <a:pt x="5" y="59"/>
                    </a:lnTo>
                    <a:lnTo>
                      <a:pt x="6" y="44"/>
                    </a:lnTo>
                    <a:lnTo>
                      <a:pt x="15" y="32"/>
                    </a:lnTo>
                    <a:lnTo>
                      <a:pt x="27" y="23"/>
                    </a:lnTo>
                    <a:lnTo>
                      <a:pt x="45" y="18"/>
                    </a:lnTo>
                    <a:lnTo>
                      <a:pt x="45" y="8"/>
                    </a:lnTo>
                    <a:lnTo>
                      <a:pt x="47" y="5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41"/>
            <p:cNvGrpSpPr/>
            <p:nvPr/>
          </p:nvGrpSpPr>
          <p:grpSpPr>
            <a:xfrm>
              <a:off x="2082018" y="-894758"/>
              <a:ext cx="3611913" cy="709503"/>
              <a:chOff x="8320405" y="1826522"/>
              <a:chExt cx="3611913" cy="709503"/>
            </a:xfrm>
          </p:grpSpPr>
          <p:pic>
            <p:nvPicPr>
              <p:cNvPr id="389" name="Google Shape;389;p4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0006941" y="1826523"/>
                <a:ext cx="277876" cy="68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0" name="Google Shape;390;p4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10800000">
                <a:off x="11654442" y="1826522"/>
                <a:ext cx="277876" cy="6839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1" name="Google Shape;391;p41"/>
              <p:cNvSpPr txBox="1"/>
              <p:nvPr/>
            </p:nvSpPr>
            <p:spPr>
              <a:xfrm>
                <a:off x="8320405" y="2216825"/>
                <a:ext cx="1825500" cy="3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25"/>
                  <a:buFont typeface="Arial"/>
                  <a:buNone/>
                </a:pPr>
                <a:r>
                  <a:rPr b="1" i="0" lang="pt-PT" sz="1125" u="none" cap="none" strike="noStrike">
                    <a:solidFill>
                      <a:srgbClr val="008EC0"/>
                    </a:solidFill>
                    <a:latin typeface="Arial"/>
                    <a:ea typeface="Arial"/>
                    <a:cs typeface="Arial"/>
                    <a:sym typeface="Arial"/>
                  </a:rPr>
                  <a:t>INCENTIV</a:t>
                </a:r>
                <a:r>
                  <a:rPr b="1" lang="pt-PT" sz="1125">
                    <a:solidFill>
                      <a:srgbClr val="008EC0"/>
                    </a:solidFill>
                  </a:rPr>
                  <a:t>E</a:t>
                </a:r>
                <a:r>
                  <a:rPr b="1" i="0" lang="pt-PT" sz="1125" u="none" cap="none" strike="noStrike">
                    <a:solidFill>
                      <a:srgbClr val="008EC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41"/>
              <p:cNvSpPr/>
              <p:nvPr/>
            </p:nvSpPr>
            <p:spPr>
              <a:xfrm>
                <a:off x="10668979" y="1981131"/>
                <a:ext cx="654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PT" sz="1200" u="sng" cap="none" strike="noStrike">
                    <a:solidFill>
                      <a:srgbClr val="0A6788"/>
                    </a:solidFill>
                    <a:latin typeface="Arial"/>
                    <a:ea typeface="Arial"/>
                    <a:cs typeface="Arial"/>
                    <a:sym typeface="Arial"/>
                  </a:rPr>
                  <a:t>80%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3" name="Google Shape;393;p41"/>
          <p:cNvSpPr/>
          <p:nvPr/>
        </p:nvSpPr>
        <p:spPr>
          <a:xfrm>
            <a:off x="4900225" y="2898675"/>
            <a:ext cx="4005300" cy="13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>
                <a:solidFill>
                  <a:srgbClr val="008EC0"/>
                </a:solidFill>
              </a:rPr>
              <a:t>Two 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proje</a:t>
            </a:r>
            <a:r>
              <a:rPr b="1" lang="pt-PT" sz="1200">
                <a:solidFill>
                  <a:srgbClr val="008EC0"/>
                </a:solidFill>
              </a:rPr>
              <a:t>cts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PT" sz="1200">
                <a:solidFill>
                  <a:srgbClr val="008EC0"/>
                </a:solidFill>
              </a:rPr>
              <a:t>presented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008EC0"/>
                </a:solidFill>
              </a:rPr>
              <a:t>1 - Automated equipment for welding plastic components</a:t>
            </a:r>
            <a:endParaRPr sz="1200">
              <a:solidFill>
                <a:srgbClr val="008EC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008EC0"/>
                </a:solidFill>
              </a:rPr>
              <a:t>2 – Robotic system capable of performing the polyurethane injection process for the production of steering wheels for automobiles – Project financed by PT2020</a:t>
            </a:r>
            <a:endParaRPr sz="1200">
              <a:solidFill>
                <a:srgbClr val="008EC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rgbClr val="008EC0"/>
              </a:solidFill>
            </a:endParaRPr>
          </a:p>
        </p:txBody>
      </p:sp>
      <p:grpSp>
        <p:nvGrpSpPr>
          <p:cNvPr id="394" name="Google Shape;394;p41"/>
          <p:cNvGrpSpPr/>
          <p:nvPr/>
        </p:nvGrpSpPr>
        <p:grpSpPr>
          <a:xfrm>
            <a:off x="4921968" y="1350719"/>
            <a:ext cx="2764118" cy="629958"/>
            <a:chOff x="8083732" y="4668954"/>
            <a:chExt cx="3685490" cy="839944"/>
          </a:xfrm>
        </p:grpSpPr>
        <p:grpSp>
          <p:nvGrpSpPr>
            <p:cNvPr id="395" name="Google Shape;395;p41"/>
            <p:cNvGrpSpPr/>
            <p:nvPr/>
          </p:nvGrpSpPr>
          <p:grpSpPr>
            <a:xfrm>
              <a:off x="8134795" y="4668954"/>
              <a:ext cx="327484" cy="370616"/>
              <a:chOff x="5292087" y="3779462"/>
              <a:chExt cx="391213" cy="465306"/>
            </a:xfrm>
          </p:grpSpPr>
          <p:sp>
            <p:nvSpPr>
              <p:cNvPr id="396" name="Google Shape;396;p41"/>
              <p:cNvSpPr/>
              <p:nvPr/>
            </p:nvSpPr>
            <p:spPr>
              <a:xfrm>
                <a:off x="5428419" y="3933576"/>
                <a:ext cx="121513" cy="240062"/>
              </a:xfrm>
              <a:custGeom>
                <a:rect b="b" l="l" r="r" t="t"/>
                <a:pathLst>
                  <a:path extrusionOk="0" h="162" w="82">
                    <a:moveTo>
                      <a:pt x="46" y="84"/>
                    </a:moveTo>
                    <a:lnTo>
                      <a:pt x="46" y="119"/>
                    </a:lnTo>
                    <a:lnTo>
                      <a:pt x="51" y="117"/>
                    </a:lnTo>
                    <a:lnTo>
                      <a:pt x="55" y="114"/>
                    </a:lnTo>
                    <a:lnTo>
                      <a:pt x="58" y="111"/>
                    </a:lnTo>
                    <a:lnTo>
                      <a:pt x="60" y="108"/>
                    </a:lnTo>
                    <a:lnTo>
                      <a:pt x="61" y="105"/>
                    </a:lnTo>
                    <a:lnTo>
                      <a:pt x="63" y="101"/>
                    </a:lnTo>
                    <a:lnTo>
                      <a:pt x="61" y="96"/>
                    </a:lnTo>
                    <a:lnTo>
                      <a:pt x="60" y="93"/>
                    </a:lnTo>
                    <a:lnTo>
                      <a:pt x="58" y="90"/>
                    </a:lnTo>
                    <a:lnTo>
                      <a:pt x="52" y="87"/>
                    </a:lnTo>
                    <a:lnTo>
                      <a:pt x="46" y="84"/>
                    </a:lnTo>
                    <a:close/>
                    <a:moveTo>
                      <a:pt x="36" y="30"/>
                    </a:moveTo>
                    <a:lnTo>
                      <a:pt x="30" y="33"/>
                    </a:lnTo>
                    <a:lnTo>
                      <a:pt x="25" y="36"/>
                    </a:lnTo>
                    <a:lnTo>
                      <a:pt x="24" y="38"/>
                    </a:lnTo>
                    <a:lnTo>
                      <a:pt x="22" y="41"/>
                    </a:lnTo>
                    <a:lnTo>
                      <a:pt x="22" y="45"/>
                    </a:lnTo>
                    <a:lnTo>
                      <a:pt x="22" y="50"/>
                    </a:lnTo>
                    <a:lnTo>
                      <a:pt x="24" y="53"/>
                    </a:lnTo>
                    <a:lnTo>
                      <a:pt x="25" y="54"/>
                    </a:lnTo>
                    <a:lnTo>
                      <a:pt x="30" y="57"/>
                    </a:lnTo>
                    <a:lnTo>
                      <a:pt x="36" y="60"/>
                    </a:lnTo>
                    <a:lnTo>
                      <a:pt x="36" y="30"/>
                    </a:lnTo>
                    <a:close/>
                    <a:moveTo>
                      <a:pt x="40" y="0"/>
                    </a:moveTo>
                    <a:lnTo>
                      <a:pt x="43" y="2"/>
                    </a:lnTo>
                    <a:lnTo>
                      <a:pt x="45" y="3"/>
                    </a:lnTo>
                    <a:lnTo>
                      <a:pt x="46" y="6"/>
                    </a:lnTo>
                    <a:lnTo>
                      <a:pt x="46" y="15"/>
                    </a:lnTo>
                    <a:lnTo>
                      <a:pt x="54" y="17"/>
                    </a:lnTo>
                    <a:lnTo>
                      <a:pt x="60" y="18"/>
                    </a:lnTo>
                    <a:lnTo>
                      <a:pt x="66" y="21"/>
                    </a:lnTo>
                    <a:lnTo>
                      <a:pt x="70" y="27"/>
                    </a:lnTo>
                    <a:lnTo>
                      <a:pt x="73" y="30"/>
                    </a:lnTo>
                    <a:lnTo>
                      <a:pt x="76" y="35"/>
                    </a:lnTo>
                    <a:lnTo>
                      <a:pt x="78" y="39"/>
                    </a:lnTo>
                    <a:lnTo>
                      <a:pt x="78" y="42"/>
                    </a:lnTo>
                    <a:lnTo>
                      <a:pt x="78" y="47"/>
                    </a:lnTo>
                    <a:lnTo>
                      <a:pt x="75" y="50"/>
                    </a:lnTo>
                    <a:lnTo>
                      <a:pt x="72" y="51"/>
                    </a:lnTo>
                    <a:lnTo>
                      <a:pt x="69" y="53"/>
                    </a:lnTo>
                    <a:lnTo>
                      <a:pt x="64" y="51"/>
                    </a:lnTo>
                    <a:lnTo>
                      <a:pt x="61" y="50"/>
                    </a:lnTo>
                    <a:lnTo>
                      <a:pt x="60" y="47"/>
                    </a:lnTo>
                    <a:lnTo>
                      <a:pt x="58" y="44"/>
                    </a:lnTo>
                    <a:lnTo>
                      <a:pt x="57" y="39"/>
                    </a:lnTo>
                    <a:lnTo>
                      <a:pt x="54" y="36"/>
                    </a:lnTo>
                    <a:lnTo>
                      <a:pt x="51" y="33"/>
                    </a:lnTo>
                    <a:lnTo>
                      <a:pt x="46" y="30"/>
                    </a:lnTo>
                    <a:lnTo>
                      <a:pt x="46" y="63"/>
                    </a:lnTo>
                    <a:lnTo>
                      <a:pt x="54" y="66"/>
                    </a:lnTo>
                    <a:lnTo>
                      <a:pt x="61" y="68"/>
                    </a:lnTo>
                    <a:lnTo>
                      <a:pt x="67" y="71"/>
                    </a:lnTo>
                    <a:lnTo>
                      <a:pt x="72" y="75"/>
                    </a:lnTo>
                    <a:lnTo>
                      <a:pt x="76" y="80"/>
                    </a:lnTo>
                    <a:lnTo>
                      <a:pt x="79" y="84"/>
                    </a:lnTo>
                    <a:lnTo>
                      <a:pt x="81" y="92"/>
                    </a:lnTo>
                    <a:lnTo>
                      <a:pt x="82" y="98"/>
                    </a:lnTo>
                    <a:lnTo>
                      <a:pt x="81" y="107"/>
                    </a:lnTo>
                    <a:lnTo>
                      <a:pt x="78" y="114"/>
                    </a:lnTo>
                    <a:lnTo>
                      <a:pt x="75" y="120"/>
                    </a:lnTo>
                    <a:lnTo>
                      <a:pt x="70" y="123"/>
                    </a:lnTo>
                    <a:lnTo>
                      <a:pt x="66" y="128"/>
                    </a:lnTo>
                    <a:lnTo>
                      <a:pt x="60" y="131"/>
                    </a:lnTo>
                    <a:lnTo>
                      <a:pt x="52" y="132"/>
                    </a:lnTo>
                    <a:lnTo>
                      <a:pt x="46" y="134"/>
                    </a:lnTo>
                    <a:lnTo>
                      <a:pt x="46" y="153"/>
                    </a:lnTo>
                    <a:lnTo>
                      <a:pt x="45" y="156"/>
                    </a:lnTo>
                    <a:lnTo>
                      <a:pt x="45" y="159"/>
                    </a:lnTo>
                    <a:lnTo>
                      <a:pt x="43" y="161"/>
                    </a:lnTo>
                    <a:lnTo>
                      <a:pt x="40" y="162"/>
                    </a:lnTo>
                    <a:lnTo>
                      <a:pt x="39" y="161"/>
                    </a:lnTo>
                    <a:lnTo>
                      <a:pt x="37" y="161"/>
                    </a:lnTo>
                    <a:lnTo>
                      <a:pt x="36" y="158"/>
                    </a:lnTo>
                    <a:lnTo>
                      <a:pt x="36" y="155"/>
                    </a:lnTo>
                    <a:lnTo>
                      <a:pt x="36" y="134"/>
                    </a:lnTo>
                    <a:lnTo>
                      <a:pt x="27" y="132"/>
                    </a:lnTo>
                    <a:lnTo>
                      <a:pt x="19" y="129"/>
                    </a:lnTo>
                    <a:lnTo>
                      <a:pt x="13" y="126"/>
                    </a:lnTo>
                    <a:lnTo>
                      <a:pt x="9" y="122"/>
                    </a:lnTo>
                    <a:lnTo>
                      <a:pt x="4" y="116"/>
                    </a:lnTo>
                    <a:lnTo>
                      <a:pt x="1" y="111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3" y="93"/>
                    </a:lnTo>
                    <a:lnTo>
                      <a:pt x="6" y="92"/>
                    </a:lnTo>
                    <a:lnTo>
                      <a:pt x="10" y="90"/>
                    </a:lnTo>
                    <a:lnTo>
                      <a:pt x="13" y="92"/>
                    </a:lnTo>
                    <a:lnTo>
                      <a:pt x="16" y="92"/>
                    </a:lnTo>
                    <a:lnTo>
                      <a:pt x="18" y="95"/>
                    </a:lnTo>
                    <a:lnTo>
                      <a:pt x="19" y="98"/>
                    </a:lnTo>
                    <a:lnTo>
                      <a:pt x="21" y="102"/>
                    </a:lnTo>
                    <a:lnTo>
                      <a:pt x="22" y="107"/>
                    </a:lnTo>
                    <a:lnTo>
                      <a:pt x="24" y="110"/>
                    </a:lnTo>
                    <a:lnTo>
                      <a:pt x="27" y="113"/>
                    </a:lnTo>
                    <a:lnTo>
                      <a:pt x="31" y="116"/>
                    </a:lnTo>
                    <a:lnTo>
                      <a:pt x="36" y="117"/>
                    </a:lnTo>
                    <a:lnTo>
                      <a:pt x="36" y="81"/>
                    </a:lnTo>
                    <a:lnTo>
                      <a:pt x="27" y="78"/>
                    </a:lnTo>
                    <a:lnTo>
                      <a:pt x="18" y="74"/>
                    </a:lnTo>
                    <a:lnTo>
                      <a:pt x="13" y="72"/>
                    </a:lnTo>
                    <a:lnTo>
                      <a:pt x="10" y="68"/>
                    </a:lnTo>
                    <a:lnTo>
                      <a:pt x="7" y="65"/>
                    </a:lnTo>
                    <a:lnTo>
                      <a:pt x="4" y="60"/>
                    </a:lnTo>
                    <a:lnTo>
                      <a:pt x="3" y="54"/>
                    </a:lnTo>
                    <a:lnTo>
                      <a:pt x="3" y="47"/>
                    </a:lnTo>
                    <a:lnTo>
                      <a:pt x="3" y="39"/>
                    </a:lnTo>
                    <a:lnTo>
                      <a:pt x="6" y="32"/>
                    </a:lnTo>
                    <a:lnTo>
                      <a:pt x="10" y="26"/>
                    </a:lnTo>
                    <a:lnTo>
                      <a:pt x="21" y="18"/>
                    </a:lnTo>
                    <a:lnTo>
                      <a:pt x="36" y="15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41"/>
              <p:cNvSpPr/>
              <p:nvPr/>
            </p:nvSpPr>
            <p:spPr>
              <a:xfrm>
                <a:off x="5370627" y="3779462"/>
                <a:ext cx="237098" cy="118549"/>
              </a:xfrm>
              <a:custGeom>
                <a:rect b="b" l="l" r="r" t="t"/>
                <a:pathLst>
                  <a:path extrusionOk="0" h="80" w="160">
                    <a:moveTo>
                      <a:pt x="34" y="26"/>
                    </a:moveTo>
                    <a:lnTo>
                      <a:pt x="33" y="27"/>
                    </a:lnTo>
                    <a:lnTo>
                      <a:pt x="58" y="54"/>
                    </a:lnTo>
                    <a:lnTo>
                      <a:pt x="100" y="54"/>
                    </a:lnTo>
                    <a:lnTo>
                      <a:pt x="126" y="27"/>
                    </a:lnTo>
                    <a:lnTo>
                      <a:pt x="124" y="26"/>
                    </a:lnTo>
                    <a:lnTo>
                      <a:pt x="123" y="26"/>
                    </a:lnTo>
                    <a:lnTo>
                      <a:pt x="123" y="27"/>
                    </a:lnTo>
                    <a:lnTo>
                      <a:pt x="121" y="29"/>
                    </a:lnTo>
                    <a:lnTo>
                      <a:pt x="118" y="30"/>
                    </a:lnTo>
                    <a:lnTo>
                      <a:pt x="115" y="32"/>
                    </a:lnTo>
                    <a:lnTo>
                      <a:pt x="112" y="33"/>
                    </a:lnTo>
                    <a:lnTo>
                      <a:pt x="108" y="35"/>
                    </a:lnTo>
                    <a:lnTo>
                      <a:pt x="102" y="35"/>
                    </a:lnTo>
                    <a:lnTo>
                      <a:pt x="96" y="35"/>
                    </a:lnTo>
                    <a:lnTo>
                      <a:pt x="91" y="33"/>
                    </a:lnTo>
                    <a:lnTo>
                      <a:pt x="88" y="32"/>
                    </a:lnTo>
                    <a:lnTo>
                      <a:pt x="85" y="30"/>
                    </a:lnTo>
                    <a:lnTo>
                      <a:pt x="82" y="29"/>
                    </a:lnTo>
                    <a:lnTo>
                      <a:pt x="81" y="27"/>
                    </a:lnTo>
                    <a:lnTo>
                      <a:pt x="81" y="26"/>
                    </a:lnTo>
                    <a:lnTo>
                      <a:pt x="79" y="26"/>
                    </a:lnTo>
                    <a:lnTo>
                      <a:pt x="78" y="26"/>
                    </a:lnTo>
                    <a:lnTo>
                      <a:pt x="78" y="27"/>
                    </a:lnTo>
                    <a:lnTo>
                      <a:pt x="76" y="29"/>
                    </a:lnTo>
                    <a:lnTo>
                      <a:pt x="73" y="30"/>
                    </a:lnTo>
                    <a:lnTo>
                      <a:pt x="70" y="32"/>
                    </a:lnTo>
                    <a:lnTo>
                      <a:pt x="67" y="33"/>
                    </a:lnTo>
                    <a:lnTo>
                      <a:pt x="63" y="35"/>
                    </a:lnTo>
                    <a:lnTo>
                      <a:pt x="57" y="35"/>
                    </a:lnTo>
                    <a:lnTo>
                      <a:pt x="51" y="35"/>
                    </a:lnTo>
                    <a:lnTo>
                      <a:pt x="46" y="33"/>
                    </a:lnTo>
                    <a:lnTo>
                      <a:pt x="43" y="32"/>
                    </a:lnTo>
                    <a:lnTo>
                      <a:pt x="40" y="30"/>
                    </a:lnTo>
                    <a:lnTo>
                      <a:pt x="37" y="29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4" y="26"/>
                    </a:lnTo>
                    <a:close/>
                    <a:moveTo>
                      <a:pt x="34" y="0"/>
                    </a:moveTo>
                    <a:lnTo>
                      <a:pt x="40" y="2"/>
                    </a:lnTo>
                    <a:lnTo>
                      <a:pt x="45" y="2"/>
                    </a:lnTo>
                    <a:lnTo>
                      <a:pt x="48" y="5"/>
                    </a:lnTo>
                    <a:lnTo>
                      <a:pt x="51" y="6"/>
                    </a:lnTo>
                    <a:lnTo>
                      <a:pt x="54" y="8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60" y="8"/>
                    </a:lnTo>
                    <a:lnTo>
                      <a:pt x="63" y="6"/>
                    </a:lnTo>
                    <a:lnTo>
                      <a:pt x="66" y="5"/>
                    </a:lnTo>
                    <a:lnTo>
                      <a:pt x="69" y="2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5" y="2"/>
                    </a:lnTo>
                    <a:lnTo>
                      <a:pt x="90" y="2"/>
                    </a:lnTo>
                    <a:lnTo>
                      <a:pt x="93" y="5"/>
                    </a:lnTo>
                    <a:lnTo>
                      <a:pt x="96" y="6"/>
                    </a:lnTo>
                    <a:lnTo>
                      <a:pt x="99" y="8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3" y="9"/>
                    </a:lnTo>
                    <a:lnTo>
                      <a:pt x="105" y="8"/>
                    </a:lnTo>
                    <a:lnTo>
                      <a:pt x="108" y="6"/>
                    </a:lnTo>
                    <a:lnTo>
                      <a:pt x="111" y="5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24" y="0"/>
                    </a:lnTo>
                    <a:lnTo>
                      <a:pt x="130" y="2"/>
                    </a:lnTo>
                    <a:lnTo>
                      <a:pt x="135" y="2"/>
                    </a:lnTo>
                    <a:lnTo>
                      <a:pt x="138" y="5"/>
                    </a:lnTo>
                    <a:lnTo>
                      <a:pt x="141" y="6"/>
                    </a:lnTo>
                    <a:lnTo>
                      <a:pt x="144" y="8"/>
                    </a:lnTo>
                    <a:lnTo>
                      <a:pt x="145" y="9"/>
                    </a:lnTo>
                    <a:lnTo>
                      <a:pt x="145" y="9"/>
                    </a:lnTo>
                    <a:lnTo>
                      <a:pt x="147" y="9"/>
                    </a:lnTo>
                    <a:lnTo>
                      <a:pt x="151" y="11"/>
                    </a:lnTo>
                    <a:lnTo>
                      <a:pt x="156" y="12"/>
                    </a:lnTo>
                    <a:lnTo>
                      <a:pt x="159" y="17"/>
                    </a:lnTo>
                    <a:lnTo>
                      <a:pt x="160" y="21"/>
                    </a:lnTo>
                    <a:lnTo>
                      <a:pt x="159" y="27"/>
                    </a:lnTo>
                    <a:lnTo>
                      <a:pt x="156" y="30"/>
                    </a:lnTo>
                    <a:lnTo>
                      <a:pt x="117" y="77"/>
                    </a:lnTo>
                    <a:lnTo>
                      <a:pt x="114" y="78"/>
                    </a:lnTo>
                    <a:lnTo>
                      <a:pt x="111" y="80"/>
                    </a:lnTo>
                    <a:lnTo>
                      <a:pt x="106" y="80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5" y="78"/>
                    </a:lnTo>
                    <a:lnTo>
                      <a:pt x="43" y="75"/>
                    </a:lnTo>
                    <a:lnTo>
                      <a:pt x="3" y="30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3" y="12"/>
                    </a:lnTo>
                    <a:lnTo>
                      <a:pt x="7" y="11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41"/>
              <p:cNvSpPr/>
              <p:nvPr/>
            </p:nvSpPr>
            <p:spPr>
              <a:xfrm>
                <a:off x="5292087" y="3863928"/>
                <a:ext cx="391213" cy="380840"/>
              </a:xfrm>
              <a:custGeom>
                <a:rect b="b" l="l" r="r" t="t"/>
                <a:pathLst>
                  <a:path extrusionOk="0" h="257" w="264">
                    <a:moveTo>
                      <a:pt x="107" y="26"/>
                    </a:moveTo>
                    <a:lnTo>
                      <a:pt x="89" y="37"/>
                    </a:lnTo>
                    <a:lnTo>
                      <a:pt x="71" y="49"/>
                    </a:lnTo>
                    <a:lnTo>
                      <a:pt x="57" y="59"/>
                    </a:lnTo>
                    <a:lnTo>
                      <a:pt x="47" y="70"/>
                    </a:lnTo>
                    <a:lnTo>
                      <a:pt x="42" y="77"/>
                    </a:lnTo>
                    <a:lnTo>
                      <a:pt x="39" y="89"/>
                    </a:lnTo>
                    <a:lnTo>
                      <a:pt x="38" y="107"/>
                    </a:lnTo>
                    <a:lnTo>
                      <a:pt x="36" y="127"/>
                    </a:lnTo>
                    <a:lnTo>
                      <a:pt x="35" y="148"/>
                    </a:lnTo>
                    <a:lnTo>
                      <a:pt x="35" y="166"/>
                    </a:lnTo>
                    <a:lnTo>
                      <a:pt x="33" y="181"/>
                    </a:lnTo>
                    <a:lnTo>
                      <a:pt x="33" y="190"/>
                    </a:lnTo>
                    <a:lnTo>
                      <a:pt x="32" y="194"/>
                    </a:lnTo>
                    <a:lnTo>
                      <a:pt x="30" y="199"/>
                    </a:lnTo>
                    <a:lnTo>
                      <a:pt x="29" y="205"/>
                    </a:lnTo>
                    <a:lnTo>
                      <a:pt x="27" y="208"/>
                    </a:lnTo>
                    <a:lnTo>
                      <a:pt x="26" y="211"/>
                    </a:lnTo>
                    <a:lnTo>
                      <a:pt x="26" y="212"/>
                    </a:lnTo>
                    <a:lnTo>
                      <a:pt x="27" y="214"/>
                    </a:lnTo>
                    <a:lnTo>
                      <a:pt x="29" y="215"/>
                    </a:lnTo>
                    <a:lnTo>
                      <a:pt x="30" y="217"/>
                    </a:lnTo>
                    <a:lnTo>
                      <a:pt x="38" y="220"/>
                    </a:lnTo>
                    <a:lnTo>
                      <a:pt x="51" y="223"/>
                    </a:lnTo>
                    <a:lnTo>
                      <a:pt x="72" y="227"/>
                    </a:lnTo>
                    <a:lnTo>
                      <a:pt x="99" y="230"/>
                    </a:lnTo>
                    <a:lnTo>
                      <a:pt x="132" y="232"/>
                    </a:lnTo>
                    <a:lnTo>
                      <a:pt x="162" y="230"/>
                    </a:lnTo>
                    <a:lnTo>
                      <a:pt x="188" y="227"/>
                    </a:lnTo>
                    <a:lnTo>
                      <a:pt x="210" y="223"/>
                    </a:lnTo>
                    <a:lnTo>
                      <a:pt x="225" y="220"/>
                    </a:lnTo>
                    <a:lnTo>
                      <a:pt x="234" y="217"/>
                    </a:lnTo>
                    <a:lnTo>
                      <a:pt x="237" y="215"/>
                    </a:lnTo>
                    <a:lnTo>
                      <a:pt x="239" y="214"/>
                    </a:lnTo>
                    <a:lnTo>
                      <a:pt x="239" y="212"/>
                    </a:lnTo>
                    <a:lnTo>
                      <a:pt x="239" y="211"/>
                    </a:lnTo>
                    <a:lnTo>
                      <a:pt x="237" y="208"/>
                    </a:lnTo>
                    <a:lnTo>
                      <a:pt x="236" y="205"/>
                    </a:lnTo>
                    <a:lnTo>
                      <a:pt x="234" y="199"/>
                    </a:lnTo>
                    <a:lnTo>
                      <a:pt x="233" y="194"/>
                    </a:lnTo>
                    <a:lnTo>
                      <a:pt x="233" y="190"/>
                    </a:lnTo>
                    <a:lnTo>
                      <a:pt x="231" y="181"/>
                    </a:lnTo>
                    <a:lnTo>
                      <a:pt x="231" y="166"/>
                    </a:lnTo>
                    <a:lnTo>
                      <a:pt x="230" y="146"/>
                    </a:lnTo>
                    <a:lnTo>
                      <a:pt x="228" y="127"/>
                    </a:lnTo>
                    <a:lnTo>
                      <a:pt x="227" y="106"/>
                    </a:lnTo>
                    <a:lnTo>
                      <a:pt x="225" y="89"/>
                    </a:lnTo>
                    <a:lnTo>
                      <a:pt x="224" y="77"/>
                    </a:lnTo>
                    <a:lnTo>
                      <a:pt x="218" y="70"/>
                    </a:lnTo>
                    <a:lnTo>
                      <a:pt x="207" y="59"/>
                    </a:lnTo>
                    <a:lnTo>
                      <a:pt x="194" y="49"/>
                    </a:lnTo>
                    <a:lnTo>
                      <a:pt x="176" y="37"/>
                    </a:lnTo>
                    <a:lnTo>
                      <a:pt x="158" y="26"/>
                    </a:lnTo>
                    <a:lnTo>
                      <a:pt x="107" y="26"/>
                    </a:lnTo>
                    <a:close/>
                    <a:moveTo>
                      <a:pt x="104" y="0"/>
                    </a:moveTo>
                    <a:lnTo>
                      <a:pt x="161" y="0"/>
                    </a:lnTo>
                    <a:lnTo>
                      <a:pt x="164" y="0"/>
                    </a:lnTo>
                    <a:lnTo>
                      <a:pt x="168" y="2"/>
                    </a:lnTo>
                    <a:lnTo>
                      <a:pt x="179" y="8"/>
                    </a:lnTo>
                    <a:lnTo>
                      <a:pt x="195" y="18"/>
                    </a:lnTo>
                    <a:lnTo>
                      <a:pt x="212" y="31"/>
                    </a:lnTo>
                    <a:lnTo>
                      <a:pt x="228" y="43"/>
                    </a:lnTo>
                    <a:lnTo>
                      <a:pt x="242" y="58"/>
                    </a:lnTo>
                    <a:lnTo>
                      <a:pt x="248" y="71"/>
                    </a:lnTo>
                    <a:lnTo>
                      <a:pt x="251" y="86"/>
                    </a:lnTo>
                    <a:lnTo>
                      <a:pt x="252" y="109"/>
                    </a:lnTo>
                    <a:lnTo>
                      <a:pt x="255" y="134"/>
                    </a:lnTo>
                    <a:lnTo>
                      <a:pt x="257" y="164"/>
                    </a:lnTo>
                    <a:lnTo>
                      <a:pt x="257" y="175"/>
                    </a:lnTo>
                    <a:lnTo>
                      <a:pt x="257" y="185"/>
                    </a:lnTo>
                    <a:lnTo>
                      <a:pt x="258" y="190"/>
                    </a:lnTo>
                    <a:lnTo>
                      <a:pt x="258" y="191"/>
                    </a:lnTo>
                    <a:lnTo>
                      <a:pt x="260" y="194"/>
                    </a:lnTo>
                    <a:lnTo>
                      <a:pt x="263" y="200"/>
                    </a:lnTo>
                    <a:lnTo>
                      <a:pt x="264" y="209"/>
                    </a:lnTo>
                    <a:lnTo>
                      <a:pt x="263" y="220"/>
                    </a:lnTo>
                    <a:lnTo>
                      <a:pt x="258" y="230"/>
                    </a:lnTo>
                    <a:lnTo>
                      <a:pt x="246" y="239"/>
                    </a:lnTo>
                    <a:lnTo>
                      <a:pt x="234" y="244"/>
                    </a:lnTo>
                    <a:lnTo>
                      <a:pt x="215" y="248"/>
                    </a:lnTo>
                    <a:lnTo>
                      <a:pt x="191" y="253"/>
                    </a:lnTo>
                    <a:lnTo>
                      <a:pt x="162" y="256"/>
                    </a:lnTo>
                    <a:lnTo>
                      <a:pt x="132" y="257"/>
                    </a:lnTo>
                    <a:lnTo>
                      <a:pt x="93" y="256"/>
                    </a:lnTo>
                    <a:lnTo>
                      <a:pt x="60" y="251"/>
                    </a:lnTo>
                    <a:lnTo>
                      <a:pt x="35" y="245"/>
                    </a:lnTo>
                    <a:lnTo>
                      <a:pt x="20" y="239"/>
                    </a:lnTo>
                    <a:lnTo>
                      <a:pt x="6" y="230"/>
                    </a:lnTo>
                    <a:lnTo>
                      <a:pt x="2" y="220"/>
                    </a:lnTo>
                    <a:lnTo>
                      <a:pt x="0" y="209"/>
                    </a:lnTo>
                    <a:lnTo>
                      <a:pt x="3" y="200"/>
                    </a:lnTo>
                    <a:lnTo>
                      <a:pt x="5" y="194"/>
                    </a:lnTo>
                    <a:lnTo>
                      <a:pt x="6" y="190"/>
                    </a:lnTo>
                    <a:lnTo>
                      <a:pt x="8" y="185"/>
                    </a:lnTo>
                    <a:lnTo>
                      <a:pt x="8" y="176"/>
                    </a:lnTo>
                    <a:lnTo>
                      <a:pt x="9" y="164"/>
                    </a:lnTo>
                    <a:lnTo>
                      <a:pt x="11" y="136"/>
                    </a:lnTo>
                    <a:lnTo>
                      <a:pt x="12" y="109"/>
                    </a:lnTo>
                    <a:lnTo>
                      <a:pt x="14" y="86"/>
                    </a:lnTo>
                    <a:lnTo>
                      <a:pt x="17" y="71"/>
                    </a:lnTo>
                    <a:lnTo>
                      <a:pt x="24" y="58"/>
                    </a:lnTo>
                    <a:lnTo>
                      <a:pt x="36" y="43"/>
                    </a:lnTo>
                    <a:lnTo>
                      <a:pt x="53" y="31"/>
                    </a:lnTo>
                    <a:lnTo>
                      <a:pt x="71" y="18"/>
                    </a:lnTo>
                    <a:lnTo>
                      <a:pt x="86" y="8"/>
                    </a:lnTo>
                    <a:lnTo>
                      <a:pt x="98" y="2"/>
                    </a:lnTo>
                    <a:lnTo>
                      <a:pt x="101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" name="Google Shape;399;p41"/>
            <p:cNvSpPr txBox="1"/>
            <p:nvPr/>
          </p:nvSpPr>
          <p:spPr>
            <a:xfrm>
              <a:off x="8083732" y="5074488"/>
              <a:ext cx="1845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25"/>
                <a:buFont typeface="Arial"/>
                <a:buNone/>
              </a:pPr>
              <a:r>
                <a:rPr b="1" i="0" lang="pt-PT" sz="1125" u="none" cap="none" strike="noStrike">
                  <a:solidFill>
                    <a:srgbClr val="008EC0"/>
                  </a:solidFill>
                  <a:latin typeface="Arial"/>
                  <a:ea typeface="Arial"/>
                  <a:cs typeface="Arial"/>
                  <a:sym typeface="Arial"/>
                </a:rPr>
                <a:t>INVEST</a:t>
              </a:r>
              <a:r>
                <a:rPr b="1" lang="pt-PT" sz="1125">
                  <a:solidFill>
                    <a:srgbClr val="008EC0"/>
                  </a:solidFill>
                </a:rPr>
                <a:t>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0" name="Google Shape;400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651341" y="4824899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1491346" y="4824898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2" name="Google Shape;402;p41"/>
            <p:cNvSpPr/>
            <p:nvPr/>
          </p:nvSpPr>
          <p:spPr>
            <a:xfrm>
              <a:off x="10125601" y="4983102"/>
              <a:ext cx="126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PT" sz="1200" u="sng" cap="none" strike="noStrike">
                  <a:solidFill>
                    <a:srgbClr val="0A6788"/>
                  </a:solidFill>
                  <a:latin typeface="Arial"/>
                  <a:ea typeface="Arial"/>
                  <a:cs typeface="Arial"/>
                  <a:sym typeface="Arial"/>
                </a:rPr>
                <a:t>94.474,07€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41"/>
          <p:cNvGrpSpPr/>
          <p:nvPr/>
        </p:nvGrpSpPr>
        <p:grpSpPr>
          <a:xfrm>
            <a:off x="4845769" y="2072733"/>
            <a:ext cx="2708935" cy="570794"/>
            <a:chOff x="2082018" y="-946313"/>
            <a:chExt cx="3611913" cy="761058"/>
          </a:xfrm>
        </p:grpSpPr>
        <p:grpSp>
          <p:nvGrpSpPr>
            <p:cNvPr id="404" name="Google Shape;404;p41"/>
            <p:cNvGrpSpPr/>
            <p:nvPr/>
          </p:nvGrpSpPr>
          <p:grpSpPr>
            <a:xfrm>
              <a:off x="2294745" y="-946313"/>
              <a:ext cx="384763" cy="395622"/>
              <a:chOff x="619766" y="3740323"/>
              <a:chExt cx="441596" cy="454060"/>
            </a:xfrm>
          </p:grpSpPr>
          <p:sp>
            <p:nvSpPr>
              <p:cNvPr id="405" name="Google Shape;405;p41"/>
              <p:cNvSpPr/>
              <p:nvPr/>
            </p:nvSpPr>
            <p:spPr>
              <a:xfrm>
                <a:off x="619766" y="3832809"/>
                <a:ext cx="124477" cy="127440"/>
              </a:xfrm>
              <a:custGeom>
                <a:rect b="b" l="l" r="r" t="t"/>
                <a:pathLst>
                  <a:path extrusionOk="0" h="86" w="84">
                    <a:moveTo>
                      <a:pt x="13" y="0"/>
                    </a:moveTo>
                    <a:lnTo>
                      <a:pt x="69" y="3"/>
                    </a:lnTo>
                    <a:lnTo>
                      <a:pt x="73" y="5"/>
                    </a:lnTo>
                    <a:lnTo>
                      <a:pt x="78" y="8"/>
                    </a:lnTo>
                    <a:lnTo>
                      <a:pt x="79" y="11"/>
                    </a:lnTo>
                    <a:lnTo>
                      <a:pt x="81" y="15"/>
                    </a:lnTo>
                    <a:lnTo>
                      <a:pt x="84" y="73"/>
                    </a:lnTo>
                    <a:lnTo>
                      <a:pt x="84" y="77"/>
                    </a:lnTo>
                    <a:lnTo>
                      <a:pt x="81" y="82"/>
                    </a:lnTo>
                    <a:lnTo>
                      <a:pt x="76" y="85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66" y="85"/>
                    </a:lnTo>
                    <a:lnTo>
                      <a:pt x="63" y="82"/>
                    </a:lnTo>
                    <a:lnTo>
                      <a:pt x="60" y="79"/>
                    </a:lnTo>
                    <a:lnTo>
                      <a:pt x="58" y="74"/>
                    </a:lnTo>
                    <a:lnTo>
                      <a:pt x="57" y="29"/>
                    </a:lnTo>
                    <a:lnTo>
                      <a:pt x="12" y="26"/>
                    </a:lnTo>
                    <a:lnTo>
                      <a:pt x="6" y="24"/>
                    </a:lnTo>
                    <a:lnTo>
                      <a:pt x="3" y="21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41"/>
              <p:cNvSpPr/>
              <p:nvPr/>
            </p:nvSpPr>
            <p:spPr>
              <a:xfrm>
                <a:off x="621247" y="3802563"/>
                <a:ext cx="278591" cy="376395"/>
              </a:xfrm>
              <a:custGeom>
                <a:rect b="b" l="l" r="r" t="t"/>
                <a:pathLst>
                  <a:path extrusionOk="0" h="254" w="188">
                    <a:moveTo>
                      <a:pt x="50" y="0"/>
                    </a:moveTo>
                    <a:lnTo>
                      <a:pt x="54" y="0"/>
                    </a:lnTo>
                    <a:lnTo>
                      <a:pt x="59" y="2"/>
                    </a:lnTo>
                    <a:lnTo>
                      <a:pt x="62" y="5"/>
                    </a:lnTo>
                    <a:lnTo>
                      <a:pt x="63" y="8"/>
                    </a:lnTo>
                    <a:lnTo>
                      <a:pt x="65" y="11"/>
                    </a:lnTo>
                    <a:lnTo>
                      <a:pt x="65" y="15"/>
                    </a:lnTo>
                    <a:lnTo>
                      <a:pt x="63" y="18"/>
                    </a:lnTo>
                    <a:lnTo>
                      <a:pt x="62" y="23"/>
                    </a:lnTo>
                    <a:lnTo>
                      <a:pt x="42" y="47"/>
                    </a:lnTo>
                    <a:lnTo>
                      <a:pt x="30" y="76"/>
                    </a:lnTo>
                    <a:lnTo>
                      <a:pt x="26" y="107"/>
                    </a:lnTo>
                    <a:lnTo>
                      <a:pt x="30" y="139"/>
                    </a:lnTo>
                    <a:lnTo>
                      <a:pt x="42" y="167"/>
                    </a:lnTo>
                    <a:lnTo>
                      <a:pt x="62" y="193"/>
                    </a:lnTo>
                    <a:lnTo>
                      <a:pt x="86" y="212"/>
                    </a:lnTo>
                    <a:lnTo>
                      <a:pt x="113" y="223"/>
                    </a:lnTo>
                    <a:lnTo>
                      <a:pt x="143" y="229"/>
                    </a:lnTo>
                    <a:lnTo>
                      <a:pt x="173" y="226"/>
                    </a:lnTo>
                    <a:lnTo>
                      <a:pt x="177" y="226"/>
                    </a:lnTo>
                    <a:lnTo>
                      <a:pt x="182" y="227"/>
                    </a:lnTo>
                    <a:lnTo>
                      <a:pt x="186" y="230"/>
                    </a:lnTo>
                    <a:lnTo>
                      <a:pt x="188" y="235"/>
                    </a:lnTo>
                    <a:lnTo>
                      <a:pt x="188" y="241"/>
                    </a:lnTo>
                    <a:lnTo>
                      <a:pt x="186" y="245"/>
                    </a:lnTo>
                    <a:lnTo>
                      <a:pt x="183" y="248"/>
                    </a:lnTo>
                    <a:lnTo>
                      <a:pt x="179" y="250"/>
                    </a:lnTo>
                    <a:lnTo>
                      <a:pt x="146" y="254"/>
                    </a:lnTo>
                    <a:lnTo>
                      <a:pt x="117" y="251"/>
                    </a:lnTo>
                    <a:lnTo>
                      <a:pt x="90" y="242"/>
                    </a:lnTo>
                    <a:lnTo>
                      <a:pt x="66" y="229"/>
                    </a:lnTo>
                    <a:lnTo>
                      <a:pt x="44" y="211"/>
                    </a:lnTo>
                    <a:lnTo>
                      <a:pt x="24" y="188"/>
                    </a:lnTo>
                    <a:lnTo>
                      <a:pt x="12" y="164"/>
                    </a:lnTo>
                    <a:lnTo>
                      <a:pt x="3" y="136"/>
                    </a:lnTo>
                    <a:lnTo>
                      <a:pt x="0" y="107"/>
                    </a:lnTo>
                    <a:lnTo>
                      <a:pt x="3" y="79"/>
                    </a:lnTo>
                    <a:lnTo>
                      <a:pt x="12" y="52"/>
                    </a:lnTo>
                    <a:lnTo>
                      <a:pt x="24" y="26"/>
                    </a:lnTo>
                    <a:lnTo>
                      <a:pt x="44" y="5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41"/>
              <p:cNvSpPr/>
              <p:nvPr/>
            </p:nvSpPr>
            <p:spPr>
              <a:xfrm>
                <a:off x="779807" y="3740323"/>
                <a:ext cx="275627" cy="376394"/>
              </a:xfrm>
              <a:custGeom>
                <a:rect b="b" l="l" r="r" t="t"/>
                <a:pathLst>
                  <a:path extrusionOk="0" h="254" w="186">
                    <a:moveTo>
                      <a:pt x="39" y="0"/>
                    </a:moveTo>
                    <a:lnTo>
                      <a:pt x="67" y="3"/>
                    </a:lnTo>
                    <a:lnTo>
                      <a:pt x="96" y="11"/>
                    </a:lnTo>
                    <a:lnTo>
                      <a:pt x="121" y="24"/>
                    </a:lnTo>
                    <a:lnTo>
                      <a:pt x="144" y="44"/>
                    </a:lnTo>
                    <a:lnTo>
                      <a:pt x="165" y="71"/>
                    </a:lnTo>
                    <a:lnTo>
                      <a:pt x="178" y="100"/>
                    </a:lnTo>
                    <a:lnTo>
                      <a:pt x="186" y="131"/>
                    </a:lnTo>
                    <a:lnTo>
                      <a:pt x="186" y="163"/>
                    </a:lnTo>
                    <a:lnTo>
                      <a:pt x="178" y="194"/>
                    </a:lnTo>
                    <a:lnTo>
                      <a:pt x="165" y="224"/>
                    </a:lnTo>
                    <a:lnTo>
                      <a:pt x="144" y="251"/>
                    </a:lnTo>
                    <a:lnTo>
                      <a:pt x="141" y="253"/>
                    </a:lnTo>
                    <a:lnTo>
                      <a:pt x="138" y="254"/>
                    </a:lnTo>
                    <a:lnTo>
                      <a:pt x="135" y="254"/>
                    </a:lnTo>
                    <a:lnTo>
                      <a:pt x="130" y="253"/>
                    </a:lnTo>
                    <a:lnTo>
                      <a:pt x="126" y="251"/>
                    </a:lnTo>
                    <a:lnTo>
                      <a:pt x="124" y="247"/>
                    </a:lnTo>
                    <a:lnTo>
                      <a:pt x="123" y="244"/>
                    </a:lnTo>
                    <a:lnTo>
                      <a:pt x="123" y="239"/>
                    </a:lnTo>
                    <a:lnTo>
                      <a:pt x="124" y="236"/>
                    </a:lnTo>
                    <a:lnTo>
                      <a:pt x="126" y="233"/>
                    </a:lnTo>
                    <a:lnTo>
                      <a:pt x="144" y="211"/>
                    </a:lnTo>
                    <a:lnTo>
                      <a:pt x="154" y="187"/>
                    </a:lnTo>
                    <a:lnTo>
                      <a:pt x="160" y="161"/>
                    </a:lnTo>
                    <a:lnTo>
                      <a:pt x="160" y="134"/>
                    </a:lnTo>
                    <a:lnTo>
                      <a:pt x="154" y="109"/>
                    </a:lnTo>
                    <a:lnTo>
                      <a:pt x="144" y="85"/>
                    </a:lnTo>
                    <a:lnTo>
                      <a:pt x="126" y="62"/>
                    </a:lnTo>
                    <a:lnTo>
                      <a:pt x="102" y="44"/>
                    </a:lnTo>
                    <a:lnTo>
                      <a:pt x="75" y="32"/>
                    </a:lnTo>
                    <a:lnTo>
                      <a:pt x="45" y="27"/>
                    </a:lnTo>
                    <a:lnTo>
                      <a:pt x="15" y="29"/>
                    </a:lnTo>
                    <a:lnTo>
                      <a:pt x="10" y="30"/>
                    </a:lnTo>
                    <a:lnTo>
                      <a:pt x="4" y="27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41"/>
              <p:cNvSpPr/>
              <p:nvPr/>
            </p:nvSpPr>
            <p:spPr>
              <a:xfrm>
                <a:off x="935403" y="4066943"/>
                <a:ext cx="125959" cy="127440"/>
              </a:xfrm>
              <a:custGeom>
                <a:rect b="b" l="l" r="r" t="t"/>
                <a:pathLst>
                  <a:path extrusionOk="0" h="86" w="85">
                    <a:moveTo>
                      <a:pt x="13" y="0"/>
                    </a:moveTo>
                    <a:lnTo>
                      <a:pt x="18" y="2"/>
                    </a:lnTo>
                    <a:lnTo>
                      <a:pt x="22" y="3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8" y="57"/>
                    </a:lnTo>
                    <a:lnTo>
                      <a:pt x="73" y="60"/>
                    </a:lnTo>
                    <a:lnTo>
                      <a:pt x="78" y="60"/>
                    </a:lnTo>
                    <a:lnTo>
                      <a:pt x="82" y="63"/>
                    </a:lnTo>
                    <a:lnTo>
                      <a:pt x="84" y="68"/>
                    </a:lnTo>
                    <a:lnTo>
                      <a:pt x="85" y="74"/>
                    </a:lnTo>
                    <a:lnTo>
                      <a:pt x="84" y="78"/>
                    </a:lnTo>
                    <a:lnTo>
                      <a:pt x="81" y="81"/>
                    </a:lnTo>
                    <a:lnTo>
                      <a:pt x="78" y="84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16" y="83"/>
                    </a:lnTo>
                    <a:lnTo>
                      <a:pt x="10" y="81"/>
                    </a:lnTo>
                    <a:lnTo>
                      <a:pt x="7" y="78"/>
                    </a:lnTo>
                    <a:lnTo>
                      <a:pt x="4" y="75"/>
                    </a:lnTo>
                    <a:lnTo>
                      <a:pt x="3" y="71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41"/>
              <p:cNvSpPr/>
              <p:nvPr/>
            </p:nvSpPr>
            <p:spPr>
              <a:xfrm>
                <a:off x="763506" y="3837836"/>
                <a:ext cx="151150" cy="299337"/>
              </a:xfrm>
              <a:custGeom>
                <a:rect b="b" l="l" r="r" t="t"/>
                <a:pathLst>
                  <a:path extrusionOk="0" h="202" w="102">
                    <a:moveTo>
                      <a:pt x="59" y="104"/>
                    </a:moveTo>
                    <a:lnTo>
                      <a:pt x="59" y="148"/>
                    </a:lnTo>
                    <a:lnTo>
                      <a:pt x="65" y="145"/>
                    </a:lnTo>
                    <a:lnTo>
                      <a:pt x="69" y="143"/>
                    </a:lnTo>
                    <a:lnTo>
                      <a:pt x="74" y="139"/>
                    </a:lnTo>
                    <a:lnTo>
                      <a:pt x="77" y="136"/>
                    </a:lnTo>
                    <a:lnTo>
                      <a:pt x="78" y="130"/>
                    </a:lnTo>
                    <a:lnTo>
                      <a:pt x="78" y="125"/>
                    </a:lnTo>
                    <a:lnTo>
                      <a:pt x="78" y="121"/>
                    </a:lnTo>
                    <a:lnTo>
                      <a:pt x="77" y="116"/>
                    </a:lnTo>
                    <a:lnTo>
                      <a:pt x="74" y="112"/>
                    </a:lnTo>
                    <a:lnTo>
                      <a:pt x="69" y="109"/>
                    </a:lnTo>
                    <a:lnTo>
                      <a:pt x="65" y="107"/>
                    </a:lnTo>
                    <a:lnTo>
                      <a:pt x="59" y="104"/>
                    </a:lnTo>
                    <a:close/>
                    <a:moveTo>
                      <a:pt x="45" y="38"/>
                    </a:moveTo>
                    <a:lnTo>
                      <a:pt x="39" y="41"/>
                    </a:lnTo>
                    <a:lnTo>
                      <a:pt x="33" y="44"/>
                    </a:lnTo>
                    <a:lnTo>
                      <a:pt x="30" y="47"/>
                    </a:lnTo>
                    <a:lnTo>
                      <a:pt x="29" y="52"/>
                    </a:lnTo>
                    <a:lnTo>
                      <a:pt x="29" y="56"/>
                    </a:lnTo>
                    <a:lnTo>
                      <a:pt x="29" y="61"/>
                    </a:lnTo>
                    <a:lnTo>
                      <a:pt x="30" y="65"/>
                    </a:lnTo>
                    <a:lnTo>
                      <a:pt x="33" y="68"/>
                    </a:lnTo>
                    <a:lnTo>
                      <a:pt x="38" y="73"/>
                    </a:lnTo>
                    <a:lnTo>
                      <a:pt x="45" y="76"/>
                    </a:lnTo>
                    <a:lnTo>
                      <a:pt x="45" y="38"/>
                    </a:lnTo>
                    <a:close/>
                    <a:moveTo>
                      <a:pt x="53" y="0"/>
                    </a:moveTo>
                    <a:lnTo>
                      <a:pt x="54" y="0"/>
                    </a:lnTo>
                    <a:lnTo>
                      <a:pt x="57" y="2"/>
                    </a:lnTo>
                    <a:lnTo>
                      <a:pt x="57" y="5"/>
                    </a:lnTo>
                    <a:lnTo>
                      <a:pt x="59" y="8"/>
                    </a:lnTo>
                    <a:lnTo>
                      <a:pt x="59" y="18"/>
                    </a:lnTo>
                    <a:lnTo>
                      <a:pt x="68" y="20"/>
                    </a:lnTo>
                    <a:lnTo>
                      <a:pt x="77" y="23"/>
                    </a:lnTo>
                    <a:lnTo>
                      <a:pt x="83" y="28"/>
                    </a:lnTo>
                    <a:lnTo>
                      <a:pt x="89" y="34"/>
                    </a:lnTo>
                    <a:lnTo>
                      <a:pt x="93" y="38"/>
                    </a:lnTo>
                    <a:lnTo>
                      <a:pt x="96" y="43"/>
                    </a:lnTo>
                    <a:lnTo>
                      <a:pt x="98" y="49"/>
                    </a:lnTo>
                    <a:lnTo>
                      <a:pt x="98" y="53"/>
                    </a:lnTo>
                    <a:lnTo>
                      <a:pt x="98" y="58"/>
                    </a:lnTo>
                    <a:lnTo>
                      <a:pt x="95" y="61"/>
                    </a:lnTo>
                    <a:lnTo>
                      <a:pt x="90" y="64"/>
                    </a:lnTo>
                    <a:lnTo>
                      <a:pt x="86" y="65"/>
                    </a:lnTo>
                    <a:lnTo>
                      <a:pt x="81" y="64"/>
                    </a:lnTo>
                    <a:lnTo>
                      <a:pt x="78" y="62"/>
                    </a:lnTo>
                    <a:lnTo>
                      <a:pt x="75" y="59"/>
                    </a:lnTo>
                    <a:lnTo>
                      <a:pt x="74" y="55"/>
                    </a:lnTo>
                    <a:lnTo>
                      <a:pt x="72" y="49"/>
                    </a:lnTo>
                    <a:lnTo>
                      <a:pt x="68" y="44"/>
                    </a:lnTo>
                    <a:lnTo>
                      <a:pt x="63" y="41"/>
                    </a:lnTo>
                    <a:lnTo>
                      <a:pt x="59" y="38"/>
                    </a:lnTo>
                    <a:lnTo>
                      <a:pt x="59" y="79"/>
                    </a:lnTo>
                    <a:lnTo>
                      <a:pt x="69" y="82"/>
                    </a:lnTo>
                    <a:lnTo>
                      <a:pt x="78" y="85"/>
                    </a:lnTo>
                    <a:lnTo>
                      <a:pt x="84" y="88"/>
                    </a:lnTo>
                    <a:lnTo>
                      <a:pt x="90" y="94"/>
                    </a:lnTo>
                    <a:lnTo>
                      <a:pt x="96" y="98"/>
                    </a:lnTo>
                    <a:lnTo>
                      <a:pt x="99" y="106"/>
                    </a:lnTo>
                    <a:lnTo>
                      <a:pt x="102" y="113"/>
                    </a:lnTo>
                    <a:lnTo>
                      <a:pt x="102" y="122"/>
                    </a:lnTo>
                    <a:lnTo>
                      <a:pt x="102" y="130"/>
                    </a:lnTo>
                    <a:lnTo>
                      <a:pt x="101" y="136"/>
                    </a:lnTo>
                    <a:lnTo>
                      <a:pt x="98" y="143"/>
                    </a:lnTo>
                    <a:lnTo>
                      <a:pt x="93" y="149"/>
                    </a:lnTo>
                    <a:lnTo>
                      <a:pt x="89" y="154"/>
                    </a:lnTo>
                    <a:lnTo>
                      <a:pt x="83" y="158"/>
                    </a:lnTo>
                    <a:lnTo>
                      <a:pt x="71" y="164"/>
                    </a:lnTo>
                    <a:lnTo>
                      <a:pt x="59" y="166"/>
                    </a:lnTo>
                    <a:lnTo>
                      <a:pt x="59" y="190"/>
                    </a:lnTo>
                    <a:lnTo>
                      <a:pt x="57" y="196"/>
                    </a:lnTo>
                    <a:lnTo>
                      <a:pt x="57" y="199"/>
                    </a:lnTo>
                    <a:lnTo>
                      <a:pt x="56" y="200"/>
                    </a:lnTo>
                    <a:lnTo>
                      <a:pt x="53" y="202"/>
                    </a:lnTo>
                    <a:lnTo>
                      <a:pt x="50" y="200"/>
                    </a:lnTo>
                    <a:lnTo>
                      <a:pt x="47" y="199"/>
                    </a:lnTo>
                    <a:lnTo>
                      <a:pt x="47" y="197"/>
                    </a:lnTo>
                    <a:lnTo>
                      <a:pt x="45" y="193"/>
                    </a:lnTo>
                    <a:lnTo>
                      <a:pt x="45" y="166"/>
                    </a:lnTo>
                    <a:lnTo>
                      <a:pt x="35" y="164"/>
                    </a:lnTo>
                    <a:lnTo>
                      <a:pt x="26" y="161"/>
                    </a:lnTo>
                    <a:lnTo>
                      <a:pt x="18" y="157"/>
                    </a:lnTo>
                    <a:lnTo>
                      <a:pt x="12" y="151"/>
                    </a:lnTo>
                    <a:lnTo>
                      <a:pt x="6" y="145"/>
                    </a:lnTo>
                    <a:lnTo>
                      <a:pt x="3" y="139"/>
                    </a:lnTo>
                    <a:lnTo>
                      <a:pt x="2" y="131"/>
                    </a:lnTo>
                    <a:lnTo>
                      <a:pt x="0" y="125"/>
                    </a:lnTo>
                    <a:lnTo>
                      <a:pt x="2" y="121"/>
                    </a:lnTo>
                    <a:lnTo>
                      <a:pt x="5" y="116"/>
                    </a:lnTo>
                    <a:lnTo>
                      <a:pt x="6" y="115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7" y="113"/>
                    </a:lnTo>
                    <a:lnTo>
                      <a:pt x="21" y="115"/>
                    </a:lnTo>
                    <a:lnTo>
                      <a:pt x="23" y="118"/>
                    </a:lnTo>
                    <a:lnTo>
                      <a:pt x="24" y="121"/>
                    </a:lnTo>
                    <a:lnTo>
                      <a:pt x="27" y="128"/>
                    </a:lnTo>
                    <a:lnTo>
                      <a:pt x="30" y="133"/>
                    </a:lnTo>
                    <a:lnTo>
                      <a:pt x="32" y="137"/>
                    </a:lnTo>
                    <a:lnTo>
                      <a:pt x="35" y="140"/>
                    </a:lnTo>
                    <a:lnTo>
                      <a:pt x="39" y="143"/>
                    </a:lnTo>
                    <a:lnTo>
                      <a:pt x="45" y="146"/>
                    </a:lnTo>
                    <a:lnTo>
                      <a:pt x="45" y="101"/>
                    </a:lnTo>
                    <a:lnTo>
                      <a:pt x="33" y="97"/>
                    </a:lnTo>
                    <a:lnTo>
                      <a:pt x="24" y="92"/>
                    </a:lnTo>
                    <a:lnTo>
                      <a:pt x="18" y="89"/>
                    </a:lnTo>
                    <a:lnTo>
                      <a:pt x="14" y="85"/>
                    </a:lnTo>
                    <a:lnTo>
                      <a:pt x="9" y="80"/>
                    </a:lnTo>
                    <a:lnTo>
                      <a:pt x="6" y="74"/>
                    </a:lnTo>
                    <a:lnTo>
                      <a:pt x="5" y="67"/>
                    </a:lnTo>
                    <a:lnTo>
                      <a:pt x="5" y="59"/>
                    </a:lnTo>
                    <a:lnTo>
                      <a:pt x="6" y="44"/>
                    </a:lnTo>
                    <a:lnTo>
                      <a:pt x="15" y="32"/>
                    </a:lnTo>
                    <a:lnTo>
                      <a:pt x="27" y="23"/>
                    </a:lnTo>
                    <a:lnTo>
                      <a:pt x="45" y="18"/>
                    </a:lnTo>
                    <a:lnTo>
                      <a:pt x="45" y="8"/>
                    </a:lnTo>
                    <a:lnTo>
                      <a:pt x="47" y="5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0" name="Google Shape;410;p41"/>
            <p:cNvGrpSpPr/>
            <p:nvPr/>
          </p:nvGrpSpPr>
          <p:grpSpPr>
            <a:xfrm>
              <a:off x="2082018" y="-894758"/>
              <a:ext cx="3611913" cy="709503"/>
              <a:chOff x="8320405" y="1826522"/>
              <a:chExt cx="3611913" cy="709503"/>
            </a:xfrm>
          </p:grpSpPr>
          <p:pic>
            <p:nvPicPr>
              <p:cNvPr id="411" name="Google Shape;411;p4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0006941" y="1826523"/>
                <a:ext cx="277876" cy="68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2" name="Google Shape;412;p4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10800000">
                <a:off x="11654442" y="1826522"/>
                <a:ext cx="277876" cy="6839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3" name="Google Shape;413;p41"/>
              <p:cNvSpPr txBox="1"/>
              <p:nvPr/>
            </p:nvSpPr>
            <p:spPr>
              <a:xfrm>
                <a:off x="8320405" y="2216825"/>
                <a:ext cx="1825500" cy="3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25"/>
                  <a:buFont typeface="Arial"/>
                  <a:buNone/>
                </a:pPr>
                <a:r>
                  <a:rPr b="1" lang="pt-PT" sz="1125">
                    <a:solidFill>
                      <a:srgbClr val="008EC0"/>
                    </a:solidFill>
                  </a:rPr>
                  <a:t>TAX CREDIT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1"/>
              <p:cNvSpPr/>
              <p:nvPr/>
            </p:nvSpPr>
            <p:spPr>
              <a:xfrm>
                <a:off x="10362273" y="1995730"/>
                <a:ext cx="1267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PT" sz="1200" u="sng" cap="none" strike="noStrike">
                    <a:solidFill>
                      <a:srgbClr val="0A6788"/>
                    </a:solidFill>
                    <a:latin typeface="Arial"/>
                    <a:ea typeface="Arial"/>
                    <a:cs typeface="Arial"/>
                    <a:sym typeface="Arial"/>
                  </a:rPr>
                  <a:t>61.373,70€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/>
          <p:nvPr/>
        </p:nvSpPr>
        <p:spPr>
          <a:xfrm>
            <a:off x="731427" y="1648488"/>
            <a:ext cx="45465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 u="sng">
                <a:solidFill>
                  <a:srgbClr val="436B8A"/>
                </a:solidFill>
              </a:rPr>
              <a:t>INNOVATION</a:t>
            </a:r>
            <a:r>
              <a:rPr b="0" i="0" lang="pt-PT" sz="1200" u="none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pt-PT" sz="1200" u="sng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2"/>
          <p:cNvSpPr/>
          <p:nvPr/>
        </p:nvSpPr>
        <p:spPr>
          <a:xfrm>
            <a:off x="731413" y="4343303"/>
            <a:ext cx="32694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PT" sz="1200" u="sng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RFAI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2"/>
          <p:cNvSpPr/>
          <p:nvPr/>
        </p:nvSpPr>
        <p:spPr>
          <a:xfrm>
            <a:off x="731429" y="929375"/>
            <a:ext cx="54051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>
                <a:solidFill>
                  <a:srgbClr val="008EC0"/>
                </a:solidFill>
              </a:rPr>
              <a:t>Activity Area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sz="1200">
                <a:solidFill>
                  <a:srgbClr val="436B8A"/>
                </a:solidFill>
              </a:rPr>
              <a:t>Manufacture of plastic items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t/>
            </a:r>
            <a:endParaRPr b="0" i="0" sz="750" u="none" cap="none" strike="noStrike">
              <a:solidFill>
                <a:srgbClr val="436B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>
                <a:solidFill>
                  <a:srgbClr val="008EC0"/>
                </a:solidFill>
              </a:rPr>
              <a:t>Region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sz="1200">
                <a:solidFill>
                  <a:srgbClr val="436B8A"/>
                </a:solidFill>
              </a:rPr>
              <a:t>Centre of Portugal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t/>
            </a:r>
            <a:endParaRPr b="0" i="0" sz="750" u="none" cap="none" strike="noStrike">
              <a:solidFill>
                <a:srgbClr val="436B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2" name="Google Shape;422;p42"/>
          <p:cNvGrpSpPr/>
          <p:nvPr/>
        </p:nvGrpSpPr>
        <p:grpSpPr>
          <a:xfrm>
            <a:off x="650976" y="2727396"/>
            <a:ext cx="2708935" cy="570794"/>
            <a:chOff x="2082018" y="-946313"/>
            <a:chExt cx="3611913" cy="761058"/>
          </a:xfrm>
        </p:grpSpPr>
        <p:grpSp>
          <p:nvGrpSpPr>
            <p:cNvPr id="423" name="Google Shape;423;p42"/>
            <p:cNvGrpSpPr/>
            <p:nvPr/>
          </p:nvGrpSpPr>
          <p:grpSpPr>
            <a:xfrm>
              <a:off x="2294745" y="-946313"/>
              <a:ext cx="384763" cy="395622"/>
              <a:chOff x="619766" y="3740323"/>
              <a:chExt cx="441596" cy="454060"/>
            </a:xfrm>
          </p:grpSpPr>
          <p:sp>
            <p:nvSpPr>
              <p:cNvPr id="424" name="Google Shape;424;p42"/>
              <p:cNvSpPr/>
              <p:nvPr/>
            </p:nvSpPr>
            <p:spPr>
              <a:xfrm>
                <a:off x="619766" y="3832809"/>
                <a:ext cx="124477" cy="127440"/>
              </a:xfrm>
              <a:custGeom>
                <a:rect b="b" l="l" r="r" t="t"/>
                <a:pathLst>
                  <a:path extrusionOk="0" h="86" w="84">
                    <a:moveTo>
                      <a:pt x="13" y="0"/>
                    </a:moveTo>
                    <a:lnTo>
                      <a:pt x="69" y="3"/>
                    </a:lnTo>
                    <a:lnTo>
                      <a:pt x="73" y="5"/>
                    </a:lnTo>
                    <a:lnTo>
                      <a:pt x="78" y="8"/>
                    </a:lnTo>
                    <a:lnTo>
                      <a:pt x="79" y="11"/>
                    </a:lnTo>
                    <a:lnTo>
                      <a:pt x="81" y="15"/>
                    </a:lnTo>
                    <a:lnTo>
                      <a:pt x="84" y="73"/>
                    </a:lnTo>
                    <a:lnTo>
                      <a:pt x="84" y="77"/>
                    </a:lnTo>
                    <a:lnTo>
                      <a:pt x="81" y="82"/>
                    </a:lnTo>
                    <a:lnTo>
                      <a:pt x="76" y="85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66" y="85"/>
                    </a:lnTo>
                    <a:lnTo>
                      <a:pt x="63" y="82"/>
                    </a:lnTo>
                    <a:lnTo>
                      <a:pt x="60" y="79"/>
                    </a:lnTo>
                    <a:lnTo>
                      <a:pt x="58" y="74"/>
                    </a:lnTo>
                    <a:lnTo>
                      <a:pt x="57" y="29"/>
                    </a:lnTo>
                    <a:lnTo>
                      <a:pt x="12" y="26"/>
                    </a:lnTo>
                    <a:lnTo>
                      <a:pt x="6" y="24"/>
                    </a:lnTo>
                    <a:lnTo>
                      <a:pt x="3" y="21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42"/>
              <p:cNvSpPr/>
              <p:nvPr/>
            </p:nvSpPr>
            <p:spPr>
              <a:xfrm>
                <a:off x="621247" y="3802563"/>
                <a:ext cx="278591" cy="376395"/>
              </a:xfrm>
              <a:custGeom>
                <a:rect b="b" l="l" r="r" t="t"/>
                <a:pathLst>
                  <a:path extrusionOk="0" h="254" w="188">
                    <a:moveTo>
                      <a:pt x="50" y="0"/>
                    </a:moveTo>
                    <a:lnTo>
                      <a:pt x="54" y="0"/>
                    </a:lnTo>
                    <a:lnTo>
                      <a:pt x="59" y="2"/>
                    </a:lnTo>
                    <a:lnTo>
                      <a:pt x="62" y="5"/>
                    </a:lnTo>
                    <a:lnTo>
                      <a:pt x="63" y="8"/>
                    </a:lnTo>
                    <a:lnTo>
                      <a:pt x="65" y="11"/>
                    </a:lnTo>
                    <a:lnTo>
                      <a:pt x="65" y="15"/>
                    </a:lnTo>
                    <a:lnTo>
                      <a:pt x="63" y="18"/>
                    </a:lnTo>
                    <a:lnTo>
                      <a:pt x="62" y="23"/>
                    </a:lnTo>
                    <a:lnTo>
                      <a:pt x="42" y="47"/>
                    </a:lnTo>
                    <a:lnTo>
                      <a:pt x="30" y="76"/>
                    </a:lnTo>
                    <a:lnTo>
                      <a:pt x="26" y="107"/>
                    </a:lnTo>
                    <a:lnTo>
                      <a:pt x="30" y="139"/>
                    </a:lnTo>
                    <a:lnTo>
                      <a:pt x="42" y="167"/>
                    </a:lnTo>
                    <a:lnTo>
                      <a:pt x="62" y="193"/>
                    </a:lnTo>
                    <a:lnTo>
                      <a:pt x="86" y="212"/>
                    </a:lnTo>
                    <a:lnTo>
                      <a:pt x="113" y="223"/>
                    </a:lnTo>
                    <a:lnTo>
                      <a:pt x="143" y="229"/>
                    </a:lnTo>
                    <a:lnTo>
                      <a:pt x="173" y="226"/>
                    </a:lnTo>
                    <a:lnTo>
                      <a:pt x="177" y="226"/>
                    </a:lnTo>
                    <a:lnTo>
                      <a:pt x="182" y="227"/>
                    </a:lnTo>
                    <a:lnTo>
                      <a:pt x="186" y="230"/>
                    </a:lnTo>
                    <a:lnTo>
                      <a:pt x="188" y="235"/>
                    </a:lnTo>
                    <a:lnTo>
                      <a:pt x="188" y="241"/>
                    </a:lnTo>
                    <a:lnTo>
                      <a:pt x="186" y="245"/>
                    </a:lnTo>
                    <a:lnTo>
                      <a:pt x="183" y="248"/>
                    </a:lnTo>
                    <a:lnTo>
                      <a:pt x="179" y="250"/>
                    </a:lnTo>
                    <a:lnTo>
                      <a:pt x="146" y="254"/>
                    </a:lnTo>
                    <a:lnTo>
                      <a:pt x="117" y="251"/>
                    </a:lnTo>
                    <a:lnTo>
                      <a:pt x="90" y="242"/>
                    </a:lnTo>
                    <a:lnTo>
                      <a:pt x="66" y="229"/>
                    </a:lnTo>
                    <a:lnTo>
                      <a:pt x="44" y="211"/>
                    </a:lnTo>
                    <a:lnTo>
                      <a:pt x="24" y="188"/>
                    </a:lnTo>
                    <a:lnTo>
                      <a:pt x="12" y="164"/>
                    </a:lnTo>
                    <a:lnTo>
                      <a:pt x="3" y="136"/>
                    </a:lnTo>
                    <a:lnTo>
                      <a:pt x="0" y="107"/>
                    </a:lnTo>
                    <a:lnTo>
                      <a:pt x="3" y="79"/>
                    </a:lnTo>
                    <a:lnTo>
                      <a:pt x="12" y="52"/>
                    </a:lnTo>
                    <a:lnTo>
                      <a:pt x="24" y="26"/>
                    </a:lnTo>
                    <a:lnTo>
                      <a:pt x="44" y="5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42"/>
              <p:cNvSpPr/>
              <p:nvPr/>
            </p:nvSpPr>
            <p:spPr>
              <a:xfrm>
                <a:off x="779807" y="3740323"/>
                <a:ext cx="275627" cy="376394"/>
              </a:xfrm>
              <a:custGeom>
                <a:rect b="b" l="l" r="r" t="t"/>
                <a:pathLst>
                  <a:path extrusionOk="0" h="254" w="186">
                    <a:moveTo>
                      <a:pt x="39" y="0"/>
                    </a:moveTo>
                    <a:lnTo>
                      <a:pt x="67" y="3"/>
                    </a:lnTo>
                    <a:lnTo>
                      <a:pt x="96" y="11"/>
                    </a:lnTo>
                    <a:lnTo>
                      <a:pt x="121" y="24"/>
                    </a:lnTo>
                    <a:lnTo>
                      <a:pt x="144" y="44"/>
                    </a:lnTo>
                    <a:lnTo>
                      <a:pt x="165" y="71"/>
                    </a:lnTo>
                    <a:lnTo>
                      <a:pt x="178" y="100"/>
                    </a:lnTo>
                    <a:lnTo>
                      <a:pt x="186" y="131"/>
                    </a:lnTo>
                    <a:lnTo>
                      <a:pt x="186" y="163"/>
                    </a:lnTo>
                    <a:lnTo>
                      <a:pt x="178" y="194"/>
                    </a:lnTo>
                    <a:lnTo>
                      <a:pt x="165" y="224"/>
                    </a:lnTo>
                    <a:lnTo>
                      <a:pt x="144" y="251"/>
                    </a:lnTo>
                    <a:lnTo>
                      <a:pt x="141" y="253"/>
                    </a:lnTo>
                    <a:lnTo>
                      <a:pt x="138" y="254"/>
                    </a:lnTo>
                    <a:lnTo>
                      <a:pt x="135" y="254"/>
                    </a:lnTo>
                    <a:lnTo>
                      <a:pt x="130" y="253"/>
                    </a:lnTo>
                    <a:lnTo>
                      <a:pt x="126" y="251"/>
                    </a:lnTo>
                    <a:lnTo>
                      <a:pt x="124" y="247"/>
                    </a:lnTo>
                    <a:lnTo>
                      <a:pt x="123" y="244"/>
                    </a:lnTo>
                    <a:lnTo>
                      <a:pt x="123" y="239"/>
                    </a:lnTo>
                    <a:lnTo>
                      <a:pt x="124" y="236"/>
                    </a:lnTo>
                    <a:lnTo>
                      <a:pt x="126" y="233"/>
                    </a:lnTo>
                    <a:lnTo>
                      <a:pt x="144" y="211"/>
                    </a:lnTo>
                    <a:lnTo>
                      <a:pt x="154" y="187"/>
                    </a:lnTo>
                    <a:lnTo>
                      <a:pt x="160" y="161"/>
                    </a:lnTo>
                    <a:lnTo>
                      <a:pt x="160" y="134"/>
                    </a:lnTo>
                    <a:lnTo>
                      <a:pt x="154" y="109"/>
                    </a:lnTo>
                    <a:lnTo>
                      <a:pt x="144" y="85"/>
                    </a:lnTo>
                    <a:lnTo>
                      <a:pt x="126" y="62"/>
                    </a:lnTo>
                    <a:lnTo>
                      <a:pt x="102" y="44"/>
                    </a:lnTo>
                    <a:lnTo>
                      <a:pt x="75" y="32"/>
                    </a:lnTo>
                    <a:lnTo>
                      <a:pt x="45" y="27"/>
                    </a:lnTo>
                    <a:lnTo>
                      <a:pt x="15" y="29"/>
                    </a:lnTo>
                    <a:lnTo>
                      <a:pt x="10" y="30"/>
                    </a:lnTo>
                    <a:lnTo>
                      <a:pt x="4" y="27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42"/>
              <p:cNvSpPr/>
              <p:nvPr/>
            </p:nvSpPr>
            <p:spPr>
              <a:xfrm>
                <a:off x="935403" y="4066943"/>
                <a:ext cx="125959" cy="127440"/>
              </a:xfrm>
              <a:custGeom>
                <a:rect b="b" l="l" r="r" t="t"/>
                <a:pathLst>
                  <a:path extrusionOk="0" h="86" w="85">
                    <a:moveTo>
                      <a:pt x="13" y="0"/>
                    </a:moveTo>
                    <a:lnTo>
                      <a:pt x="18" y="2"/>
                    </a:lnTo>
                    <a:lnTo>
                      <a:pt x="22" y="3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8" y="57"/>
                    </a:lnTo>
                    <a:lnTo>
                      <a:pt x="73" y="60"/>
                    </a:lnTo>
                    <a:lnTo>
                      <a:pt x="78" y="60"/>
                    </a:lnTo>
                    <a:lnTo>
                      <a:pt x="82" y="63"/>
                    </a:lnTo>
                    <a:lnTo>
                      <a:pt x="84" y="68"/>
                    </a:lnTo>
                    <a:lnTo>
                      <a:pt x="85" y="74"/>
                    </a:lnTo>
                    <a:lnTo>
                      <a:pt x="84" y="78"/>
                    </a:lnTo>
                    <a:lnTo>
                      <a:pt x="81" y="81"/>
                    </a:lnTo>
                    <a:lnTo>
                      <a:pt x="78" y="84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16" y="83"/>
                    </a:lnTo>
                    <a:lnTo>
                      <a:pt x="10" y="81"/>
                    </a:lnTo>
                    <a:lnTo>
                      <a:pt x="7" y="78"/>
                    </a:lnTo>
                    <a:lnTo>
                      <a:pt x="4" y="75"/>
                    </a:lnTo>
                    <a:lnTo>
                      <a:pt x="3" y="71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42"/>
              <p:cNvSpPr/>
              <p:nvPr/>
            </p:nvSpPr>
            <p:spPr>
              <a:xfrm>
                <a:off x="763506" y="3837836"/>
                <a:ext cx="151150" cy="299337"/>
              </a:xfrm>
              <a:custGeom>
                <a:rect b="b" l="l" r="r" t="t"/>
                <a:pathLst>
                  <a:path extrusionOk="0" h="202" w="102">
                    <a:moveTo>
                      <a:pt x="59" y="104"/>
                    </a:moveTo>
                    <a:lnTo>
                      <a:pt x="59" y="148"/>
                    </a:lnTo>
                    <a:lnTo>
                      <a:pt x="65" y="145"/>
                    </a:lnTo>
                    <a:lnTo>
                      <a:pt x="69" y="143"/>
                    </a:lnTo>
                    <a:lnTo>
                      <a:pt x="74" y="139"/>
                    </a:lnTo>
                    <a:lnTo>
                      <a:pt x="77" y="136"/>
                    </a:lnTo>
                    <a:lnTo>
                      <a:pt x="78" y="130"/>
                    </a:lnTo>
                    <a:lnTo>
                      <a:pt x="78" y="125"/>
                    </a:lnTo>
                    <a:lnTo>
                      <a:pt x="78" y="121"/>
                    </a:lnTo>
                    <a:lnTo>
                      <a:pt x="77" y="116"/>
                    </a:lnTo>
                    <a:lnTo>
                      <a:pt x="74" y="112"/>
                    </a:lnTo>
                    <a:lnTo>
                      <a:pt x="69" y="109"/>
                    </a:lnTo>
                    <a:lnTo>
                      <a:pt x="65" y="107"/>
                    </a:lnTo>
                    <a:lnTo>
                      <a:pt x="59" y="104"/>
                    </a:lnTo>
                    <a:close/>
                    <a:moveTo>
                      <a:pt x="45" y="38"/>
                    </a:moveTo>
                    <a:lnTo>
                      <a:pt x="39" y="41"/>
                    </a:lnTo>
                    <a:lnTo>
                      <a:pt x="33" y="44"/>
                    </a:lnTo>
                    <a:lnTo>
                      <a:pt x="30" y="47"/>
                    </a:lnTo>
                    <a:lnTo>
                      <a:pt x="29" y="52"/>
                    </a:lnTo>
                    <a:lnTo>
                      <a:pt x="29" y="56"/>
                    </a:lnTo>
                    <a:lnTo>
                      <a:pt x="29" y="61"/>
                    </a:lnTo>
                    <a:lnTo>
                      <a:pt x="30" y="65"/>
                    </a:lnTo>
                    <a:lnTo>
                      <a:pt x="33" y="68"/>
                    </a:lnTo>
                    <a:lnTo>
                      <a:pt x="38" y="73"/>
                    </a:lnTo>
                    <a:lnTo>
                      <a:pt x="45" y="76"/>
                    </a:lnTo>
                    <a:lnTo>
                      <a:pt x="45" y="38"/>
                    </a:lnTo>
                    <a:close/>
                    <a:moveTo>
                      <a:pt x="53" y="0"/>
                    </a:moveTo>
                    <a:lnTo>
                      <a:pt x="54" y="0"/>
                    </a:lnTo>
                    <a:lnTo>
                      <a:pt x="57" y="2"/>
                    </a:lnTo>
                    <a:lnTo>
                      <a:pt x="57" y="5"/>
                    </a:lnTo>
                    <a:lnTo>
                      <a:pt x="59" y="8"/>
                    </a:lnTo>
                    <a:lnTo>
                      <a:pt x="59" y="18"/>
                    </a:lnTo>
                    <a:lnTo>
                      <a:pt x="68" y="20"/>
                    </a:lnTo>
                    <a:lnTo>
                      <a:pt x="77" y="23"/>
                    </a:lnTo>
                    <a:lnTo>
                      <a:pt x="83" y="28"/>
                    </a:lnTo>
                    <a:lnTo>
                      <a:pt x="89" y="34"/>
                    </a:lnTo>
                    <a:lnTo>
                      <a:pt x="93" y="38"/>
                    </a:lnTo>
                    <a:lnTo>
                      <a:pt x="96" y="43"/>
                    </a:lnTo>
                    <a:lnTo>
                      <a:pt x="98" y="49"/>
                    </a:lnTo>
                    <a:lnTo>
                      <a:pt x="98" y="53"/>
                    </a:lnTo>
                    <a:lnTo>
                      <a:pt x="98" y="58"/>
                    </a:lnTo>
                    <a:lnTo>
                      <a:pt x="95" y="61"/>
                    </a:lnTo>
                    <a:lnTo>
                      <a:pt x="90" y="64"/>
                    </a:lnTo>
                    <a:lnTo>
                      <a:pt x="86" y="65"/>
                    </a:lnTo>
                    <a:lnTo>
                      <a:pt x="81" y="64"/>
                    </a:lnTo>
                    <a:lnTo>
                      <a:pt x="78" y="62"/>
                    </a:lnTo>
                    <a:lnTo>
                      <a:pt x="75" y="59"/>
                    </a:lnTo>
                    <a:lnTo>
                      <a:pt x="74" y="55"/>
                    </a:lnTo>
                    <a:lnTo>
                      <a:pt x="72" y="49"/>
                    </a:lnTo>
                    <a:lnTo>
                      <a:pt x="68" y="44"/>
                    </a:lnTo>
                    <a:lnTo>
                      <a:pt x="63" y="41"/>
                    </a:lnTo>
                    <a:lnTo>
                      <a:pt x="59" y="38"/>
                    </a:lnTo>
                    <a:lnTo>
                      <a:pt x="59" y="79"/>
                    </a:lnTo>
                    <a:lnTo>
                      <a:pt x="69" y="82"/>
                    </a:lnTo>
                    <a:lnTo>
                      <a:pt x="78" y="85"/>
                    </a:lnTo>
                    <a:lnTo>
                      <a:pt x="84" y="88"/>
                    </a:lnTo>
                    <a:lnTo>
                      <a:pt x="90" y="94"/>
                    </a:lnTo>
                    <a:lnTo>
                      <a:pt x="96" y="98"/>
                    </a:lnTo>
                    <a:lnTo>
                      <a:pt x="99" y="106"/>
                    </a:lnTo>
                    <a:lnTo>
                      <a:pt x="102" y="113"/>
                    </a:lnTo>
                    <a:lnTo>
                      <a:pt x="102" y="122"/>
                    </a:lnTo>
                    <a:lnTo>
                      <a:pt x="102" y="130"/>
                    </a:lnTo>
                    <a:lnTo>
                      <a:pt x="101" y="136"/>
                    </a:lnTo>
                    <a:lnTo>
                      <a:pt x="98" y="143"/>
                    </a:lnTo>
                    <a:lnTo>
                      <a:pt x="93" y="149"/>
                    </a:lnTo>
                    <a:lnTo>
                      <a:pt x="89" y="154"/>
                    </a:lnTo>
                    <a:lnTo>
                      <a:pt x="83" y="158"/>
                    </a:lnTo>
                    <a:lnTo>
                      <a:pt x="71" y="164"/>
                    </a:lnTo>
                    <a:lnTo>
                      <a:pt x="59" y="166"/>
                    </a:lnTo>
                    <a:lnTo>
                      <a:pt x="59" y="190"/>
                    </a:lnTo>
                    <a:lnTo>
                      <a:pt x="57" y="196"/>
                    </a:lnTo>
                    <a:lnTo>
                      <a:pt x="57" y="199"/>
                    </a:lnTo>
                    <a:lnTo>
                      <a:pt x="56" y="200"/>
                    </a:lnTo>
                    <a:lnTo>
                      <a:pt x="53" y="202"/>
                    </a:lnTo>
                    <a:lnTo>
                      <a:pt x="50" y="200"/>
                    </a:lnTo>
                    <a:lnTo>
                      <a:pt x="47" y="199"/>
                    </a:lnTo>
                    <a:lnTo>
                      <a:pt x="47" y="197"/>
                    </a:lnTo>
                    <a:lnTo>
                      <a:pt x="45" y="193"/>
                    </a:lnTo>
                    <a:lnTo>
                      <a:pt x="45" y="166"/>
                    </a:lnTo>
                    <a:lnTo>
                      <a:pt x="35" y="164"/>
                    </a:lnTo>
                    <a:lnTo>
                      <a:pt x="26" y="161"/>
                    </a:lnTo>
                    <a:lnTo>
                      <a:pt x="18" y="157"/>
                    </a:lnTo>
                    <a:lnTo>
                      <a:pt x="12" y="151"/>
                    </a:lnTo>
                    <a:lnTo>
                      <a:pt x="6" y="145"/>
                    </a:lnTo>
                    <a:lnTo>
                      <a:pt x="3" y="139"/>
                    </a:lnTo>
                    <a:lnTo>
                      <a:pt x="2" y="131"/>
                    </a:lnTo>
                    <a:lnTo>
                      <a:pt x="0" y="125"/>
                    </a:lnTo>
                    <a:lnTo>
                      <a:pt x="2" y="121"/>
                    </a:lnTo>
                    <a:lnTo>
                      <a:pt x="5" y="116"/>
                    </a:lnTo>
                    <a:lnTo>
                      <a:pt x="6" y="115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7" y="113"/>
                    </a:lnTo>
                    <a:lnTo>
                      <a:pt x="21" y="115"/>
                    </a:lnTo>
                    <a:lnTo>
                      <a:pt x="23" y="118"/>
                    </a:lnTo>
                    <a:lnTo>
                      <a:pt x="24" y="121"/>
                    </a:lnTo>
                    <a:lnTo>
                      <a:pt x="27" y="128"/>
                    </a:lnTo>
                    <a:lnTo>
                      <a:pt x="30" y="133"/>
                    </a:lnTo>
                    <a:lnTo>
                      <a:pt x="32" y="137"/>
                    </a:lnTo>
                    <a:lnTo>
                      <a:pt x="35" y="140"/>
                    </a:lnTo>
                    <a:lnTo>
                      <a:pt x="39" y="143"/>
                    </a:lnTo>
                    <a:lnTo>
                      <a:pt x="45" y="146"/>
                    </a:lnTo>
                    <a:lnTo>
                      <a:pt x="45" y="101"/>
                    </a:lnTo>
                    <a:lnTo>
                      <a:pt x="33" y="97"/>
                    </a:lnTo>
                    <a:lnTo>
                      <a:pt x="24" y="92"/>
                    </a:lnTo>
                    <a:lnTo>
                      <a:pt x="18" y="89"/>
                    </a:lnTo>
                    <a:lnTo>
                      <a:pt x="14" y="85"/>
                    </a:lnTo>
                    <a:lnTo>
                      <a:pt x="9" y="80"/>
                    </a:lnTo>
                    <a:lnTo>
                      <a:pt x="6" y="74"/>
                    </a:lnTo>
                    <a:lnTo>
                      <a:pt x="5" y="67"/>
                    </a:lnTo>
                    <a:lnTo>
                      <a:pt x="5" y="59"/>
                    </a:lnTo>
                    <a:lnTo>
                      <a:pt x="6" y="44"/>
                    </a:lnTo>
                    <a:lnTo>
                      <a:pt x="15" y="32"/>
                    </a:lnTo>
                    <a:lnTo>
                      <a:pt x="27" y="23"/>
                    </a:lnTo>
                    <a:lnTo>
                      <a:pt x="45" y="18"/>
                    </a:lnTo>
                    <a:lnTo>
                      <a:pt x="45" y="8"/>
                    </a:lnTo>
                    <a:lnTo>
                      <a:pt x="47" y="5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9" name="Google Shape;429;p42"/>
            <p:cNvGrpSpPr/>
            <p:nvPr/>
          </p:nvGrpSpPr>
          <p:grpSpPr>
            <a:xfrm>
              <a:off x="2082018" y="-894758"/>
              <a:ext cx="3611913" cy="709503"/>
              <a:chOff x="8320405" y="1826522"/>
              <a:chExt cx="3611913" cy="709503"/>
            </a:xfrm>
          </p:grpSpPr>
          <p:pic>
            <p:nvPicPr>
              <p:cNvPr id="430" name="Google Shape;430;p4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0006941" y="1826523"/>
                <a:ext cx="277876" cy="68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1" name="Google Shape;431;p4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10800000">
                <a:off x="11654442" y="1826522"/>
                <a:ext cx="277876" cy="6839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2" name="Google Shape;432;p42"/>
              <p:cNvSpPr txBox="1"/>
              <p:nvPr/>
            </p:nvSpPr>
            <p:spPr>
              <a:xfrm>
                <a:off x="8320405" y="2216825"/>
                <a:ext cx="1825500" cy="3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25"/>
                  <a:buFont typeface="Arial"/>
                  <a:buNone/>
                </a:pPr>
                <a:r>
                  <a:rPr b="1" i="0" lang="pt-PT" sz="1125" u="none" cap="none" strike="noStrike">
                    <a:solidFill>
                      <a:srgbClr val="008EC0"/>
                    </a:solidFill>
                    <a:latin typeface="Arial"/>
                    <a:ea typeface="Arial"/>
                    <a:cs typeface="Arial"/>
                    <a:sym typeface="Arial"/>
                  </a:rPr>
                  <a:t>INCENTI</a:t>
                </a:r>
                <a:r>
                  <a:rPr b="1" lang="pt-PT" sz="1125">
                    <a:solidFill>
                      <a:srgbClr val="008EC0"/>
                    </a:solidFill>
                  </a:rPr>
                  <a:t>VE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42"/>
              <p:cNvSpPr/>
              <p:nvPr/>
            </p:nvSpPr>
            <p:spPr>
              <a:xfrm>
                <a:off x="10668979" y="1981131"/>
                <a:ext cx="654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PT" sz="1200" u="sng" cap="none" strike="noStrike">
                    <a:solidFill>
                      <a:srgbClr val="0A6788"/>
                    </a:solidFill>
                    <a:latin typeface="Arial"/>
                    <a:ea typeface="Arial"/>
                    <a:cs typeface="Arial"/>
                    <a:sym typeface="Arial"/>
                  </a:rPr>
                  <a:t>50%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34" name="Google Shape;434;p42"/>
          <p:cNvSpPr/>
          <p:nvPr/>
        </p:nvSpPr>
        <p:spPr>
          <a:xfrm>
            <a:off x="650976" y="3397226"/>
            <a:ext cx="3831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Proje</a:t>
            </a:r>
            <a:r>
              <a:rPr b="1" lang="pt-PT" sz="1200">
                <a:solidFill>
                  <a:srgbClr val="008EC0"/>
                </a:solidFill>
              </a:rPr>
              <a:t>ct Goal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pt-PT" sz="1200">
                <a:solidFill>
                  <a:srgbClr val="436B8A"/>
                </a:solidFill>
              </a:rPr>
              <a:t>Acquisition of equipment that allows the injection of new plastic parts whose production does not exist in the national market.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42"/>
          <p:cNvGrpSpPr/>
          <p:nvPr/>
        </p:nvGrpSpPr>
        <p:grpSpPr>
          <a:xfrm>
            <a:off x="684221" y="1998422"/>
            <a:ext cx="2764118" cy="629958"/>
            <a:chOff x="8083732" y="4668954"/>
            <a:chExt cx="3685490" cy="839944"/>
          </a:xfrm>
        </p:grpSpPr>
        <p:grpSp>
          <p:nvGrpSpPr>
            <p:cNvPr id="436" name="Google Shape;436;p42"/>
            <p:cNvGrpSpPr/>
            <p:nvPr/>
          </p:nvGrpSpPr>
          <p:grpSpPr>
            <a:xfrm>
              <a:off x="8134795" y="4668954"/>
              <a:ext cx="327484" cy="370616"/>
              <a:chOff x="5292087" y="3779462"/>
              <a:chExt cx="391213" cy="465306"/>
            </a:xfrm>
          </p:grpSpPr>
          <p:sp>
            <p:nvSpPr>
              <p:cNvPr id="437" name="Google Shape;437;p42"/>
              <p:cNvSpPr/>
              <p:nvPr/>
            </p:nvSpPr>
            <p:spPr>
              <a:xfrm>
                <a:off x="5428419" y="3933576"/>
                <a:ext cx="121513" cy="240062"/>
              </a:xfrm>
              <a:custGeom>
                <a:rect b="b" l="l" r="r" t="t"/>
                <a:pathLst>
                  <a:path extrusionOk="0" h="162" w="82">
                    <a:moveTo>
                      <a:pt x="46" y="84"/>
                    </a:moveTo>
                    <a:lnTo>
                      <a:pt x="46" y="119"/>
                    </a:lnTo>
                    <a:lnTo>
                      <a:pt x="51" y="117"/>
                    </a:lnTo>
                    <a:lnTo>
                      <a:pt x="55" y="114"/>
                    </a:lnTo>
                    <a:lnTo>
                      <a:pt x="58" y="111"/>
                    </a:lnTo>
                    <a:lnTo>
                      <a:pt x="60" y="108"/>
                    </a:lnTo>
                    <a:lnTo>
                      <a:pt x="61" y="105"/>
                    </a:lnTo>
                    <a:lnTo>
                      <a:pt x="63" y="101"/>
                    </a:lnTo>
                    <a:lnTo>
                      <a:pt x="61" y="96"/>
                    </a:lnTo>
                    <a:lnTo>
                      <a:pt x="60" y="93"/>
                    </a:lnTo>
                    <a:lnTo>
                      <a:pt x="58" y="90"/>
                    </a:lnTo>
                    <a:lnTo>
                      <a:pt x="52" y="87"/>
                    </a:lnTo>
                    <a:lnTo>
                      <a:pt x="46" y="84"/>
                    </a:lnTo>
                    <a:close/>
                    <a:moveTo>
                      <a:pt x="36" y="30"/>
                    </a:moveTo>
                    <a:lnTo>
                      <a:pt x="30" y="33"/>
                    </a:lnTo>
                    <a:lnTo>
                      <a:pt x="25" y="36"/>
                    </a:lnTo>
                    <a:lnTo>
                      <a:pt x="24" y="38"/>
                    </a:lnTo>
                    <a:lnTo>
                      <a:pt x="22" y="41"/>
                    </a:lnTo>
                    <a:lnTo>
                      <a:pt x="22" y="45"/>
                    </a:lnTo>
                    <a:lnTo>
                      <a:pt x="22" y="50"/>
                    </a:lnTo>
                    <a:lnTo>
                      <a:pt x="24" y="53"/>
                    </a:lnTo>
                    <a:lnTo>
                      <a:pt x="25" y="54"/>
                    </a:lnTo>
                    <a:lnTo>
                      <a:pt x="30" y="57"/>
                    </a:lnTo>
                    <a:lnTo>
                      <a:pt x="36" y="60"/>
                    </a:lnTo>
                    <a:lnTo>
                      <a:pt x="36" y="30"/>
                    </a:lnTo>
                    <a:close/>
                    <a:moveTo>
                      <a:pt x="40" y="0"/>
                    </a:moveTo>
                    <a:lnTo>
                      <a:pt x="43" y="2"/>
                    </a:lnTo>
                    <a:lnTo>
                      <a:pt x="45" y="3"/>
                    </a:lnTo>
                    <a:lnTo>
                      <a:pt x="46" y="6"/>
                    </a:lnTo>
                    <a:lnTo>
                      <a:pt x="46" y="15"/>
                    </a:lnTo>
                    <a:lnTo>
                      <a:pt x="54" y="17"/>
                    </a:lnTo>
                    <a:lnTo>
                      <a:pt x="60" y="18"/>
                    </a:lnTo>
                    <a:lnTo>
                      <a:pt x="66" y="21"/>
                    </a:lnTo>
                    <a:lnTo>
                      <a:pt x="70" y="27"/>
                    </a:lnTo>
                    <a:lnTo>
                      <a:pt x="73" y="30"/>
                    </a:lnTo>
                    <a:lnTo>
                      <a:pt x="76" y="35"/>
                    </a:lnTo>
                    <a:lnTo>
                      <a:pt x="78" y="39"/>
                    </a:lnTo>
                    <a:lnTo>
                      <a:pt x="78" y="42"/>
                    </a:lnTo>
                    <a:lnTo>
                      <a:pt x="78" y="47"/>
                    </a:lnTo>
                    <a:lnTo>
                      <a:pt x="75" y="50"/>
                    </a:lnTo>
                    <a:lnTo>
                      <a:pt x="72" y="51"/>
                    </a:lnTo>
                    <a:lnTo>
                      <a:pt x="69" y="53"/>
                    </a:lnTo>
                    <a:lnTo>
                      <a:pt x="64" y="51"/>
                    </a:lnTo>
                    <a:lnTo>
                      <a:pt x="61" y="50"/>
                    </a:lnTo>
                    <a:lnTo>
                      <a:pt x="60" y="47"/>
                    </a:lnTo>
                    <a:lnTo>
                      <a:pt x="58" y="44"/>
                    </a:lnTo>
                    <a:lnTo>
                      <a:pt x="57" y="39"/>
                    </a:lnTo>
                    <a:lnTo>
                      <a:pt x="54" y="36"/>
                    </a:lnTo>
                    <a:lnTo>
                      <a:pt x="51" y="33"/>
                    </a:lnTo>
                    <a:lnTo>
                      <a:pt x="46" y="30"/>
                    </a:lnTo>
                    <a:lnTo>
                      <a:pt x="46" y="63"/>
                    </a:lnTo>
                    <a:lnTo>
                      <a:pt x="54" y="66"/>
                    </a:lnTo>
                    <a:lnTo>
                      <a:pt x="61" y="68"/>
                    </a:lnTo>
                    <a:lnTo>
                      <a:pt x="67" y="71"/>
                    </a:lnTo>
                    <a:lnTo>
                      <a:pt x="72" y="75"/>
                    </a:lnTo>
                    <a:lnTo>
                      <a:pt x="76" y="80"/>
                    </a:lnTo>
                    <a:lnTo>
                      <a:pt x="79" y="84"/>
                    </a:lnTo>
                    <a:lnTo>
                      <a:pt x="81" y="92"/>
                    </a:lnTo>
                    <a:lnTo>
                      <a:pt x="82" y="98"/>
                    </a:lnTo>
                    <a:lnTo>
                      <a:pt x="81" y="107"/>
                    </a:lnTo>
                    <a:lnTo>
                      <a:pt x="78" y="114"/>
                    </a:lnTo>
                    <a:lnTo>
                      <a:pt x="75" y="120"/>
                    </a:lnTo>
                    <a:lnTo>
                      <a:pt x="70" y="123"/>
                    </a:lnTo>
                    <a:lnTo>
                      <a:pt x="66" y="128"/>
                    </a:lnTo>
                    <a:lnTo>
                      <a:pt x="60" y="131"/>
                    </a:lnTo>
                    <a:lnTo>
                      <a:pt x="52" y="132"/>
                    </a:lnTo>
                    <a:lnTo>
                      <a:pt x="46" y="134"/>
                    </a:lnTo>
                    <a:lnTo>
                      <a:pt x="46" y="153"/>
                    </a:lnTo>
                    <a:lnTo>
                      <a:pt x="45" y="156"/>
                    </a:lnTo>
                    <a:lnTo>
                      <a:pt x="45" y="159"/>
                    </a:lnTo>
                    <a:lnTo>
                      <a:pt x="43" y="161"/>
                    </a:lnTo>
                    <a:lnTo>
                      <a:pt x="40" y="162"/>
                    </a:lnTo>
                    <a:lnTo>
                      <a:pt x="39" y="161"/>
                    </a:lnTo>
                    <a:lnTo>
                      <a:pt x="37" y="161"/>
                    </a:lnTo>
                    <a:lnTo>
                      <a:pt x="36" y="158"/>
                    </a:lnTo>
                    <a:lnTo>
                      <a:pt x="36" y="155"/>
                    </a:lnTo>
                    <a:lnTo>
                      <a:pt x="36" y="134"/>
                    </a:lnTo>
                    <a:lnTo>
                      <a:pt x="27" y="132"/>
                    </a:lnTo>
                    <a:lnTo>
                      <a:pt x="19" y="129"/>
                    </a:lnTo>
                    <a:lnTo>
                      <a:pt x="13" y="126"/>
                    </a:lnTo>
                    <a:lnTo>
                      <a:pt x="9" y="122"/>
                    </a:lnTo>
                    <a:lnTo>
                      <a:pt x="4" y="116"/>
                    </a:lnTo>
                    <a:lnTo>
                      <a:pt x="1" y="111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3" y="93"/>
                    </a:lnTo>
                    <a:lnTo>
                      <a:pt x="6" y="92"/>
                    </a:lnTo>
                    <a:lnTo>
                      <a:pt x="10" y="90"/>
                    </a:lnTo>
                    <a:lnTo>
                      <a:pt x="13" y="92"/>
                    </a:lnTo>
                    <a:lnTo>
                      <a:pt x="16" y="92"/>
                    </a:lnTo>
                    <a:lnTo>
                      <a:pt x="18" y="95"/>
                    </a:lnTo>
                    <a:lnTo>
                      <a:pt x="19" y="98"/>
                    </a:lnTo>
                    <a:lnTo>
                      <a:pt x="21" y="102"/>
                    </a:lnTo>
                    <a:lnTo>
                      <a:pt x="22" y="107"/>
                    </a:lnTo>
                    <a:lnTo>
                      <a:pt x="24" y="110"/>
                    </a:lnTo>
                    <a:lnTo>
                      <a:pt x="27" y="113"/>
                    </a:lnTo>
                    <a:lnTo>
                      <a:pt x="31" y="116"/>
                    </a:lnTo>
                    <a:lnTo>
                      <a:pt x="36" y="117"/>
                    </a:lnTo>
                    <a:lnTo>
                      <a:pt x="36" y="81"/>
                    </a:lnTo>
                    <a:lnTo>
                      <a:pt x="27" y="78"/>
                    </a:lnTo>
                    <a:lnTo>
                      <a:pt x="18" y="74"/>
                    </a:lnTo>
                    <a:lnTo>
                      <a:pt x="13" y="72"/>
                    </a:lnTo>
                    <a:lnTo>
                      <a:pt x="10" y="68"/>
                    </a:lnTo>
                    <a:lnTo>
                      <a:pt x="7" y="65"/>
                    </a:lnTo>
                    <a:lnTo>
                      <a:pt x="4" y="60"/>
                    </a:lnTo>
                    <a:lnTo>
                      <a:pt x="3" y="54"/>
                    </a:lnTo>
                    <a:lnTo>
                      <a:pt x="3" y="47"/>
                    </a:lnTo>
                    <a:lnTo>
                      <a:pt x="3" y="39"/>
                    </a:lnTo>
                    <a:lnTo>
                      <a:pt x="6" y="32"/>
                    </a:lnTo>
                    <a:lnTo>
                      <a:pt x="10" y="26"/>
                    </a:lnTo>
                    <a:lnTo>
                      <a:pt x="21" y="18"/>
                    </a:lnTo>
                    <a:lnTo>
                      <a:pt x="36" y="15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42"/>
              <p:cNvSpPr/>
              <p:nvPr/>
            </p:nvSpPr>
            <p:spPr>
              <a:xfrm>
                <a:off x="5370627" y="3779462"/>
                <a:ext cx="237098" cy="118549"/>
              </a:xfrm>
              <a:custGeom>
                <a:rect b="b" l="l" r="r" t="t"/>
                <a:pathLst>
                  <a:path extrusionOk="0" h="80" w="160">
                    <a:moveTo>
                      <a:pt x="34" y="26"/>
                    </a:moveTo>
                    <a:lnTo>
                      <a:pt x="33" y="27"/>
                    </a:lnTo>
                    <a:lnTo>
                      <a:pt x="58" y="54"/>
                    </a:lnTo>
                    <a:lnTo>
                      <a:pt x="100" y="54"/>
                    </a:lnTo>
                    <a:lnTo>
                      <a:pt x="126" y="27"/>
                    </a:lnTo>
                    <a:lnTo>
                      <a:pt x="124" y="26"/>
                    </a:lnTo>
                    <a:lnTo>
                      <a:pt x="123" y="26"/>
                    </a:lnTo>
                    <a:lnTo>
                      <a:pt x="123" y="27"/>
                    </a:lnTo>
                    <a:lnTo>
                      <a:pt x="121" y="29"/>
                    </a:lnTo>
                    <a:lnTo>
                      <a:pt x="118" y="30"/>
                    </a:lnTo>
                    <a:lnTo>
                      <a:pt x="115" y="32"/>
                    </a:lnTo>
                    <a:lnTo>
                      <a:pt x="112" y="33"/>
                    </a:lnTo>
                    <a:lnTo>
                      <a:pt x="108" y="35"/>
                    </a:lnTo>
                    <a:lnTo>
                      <a:pt x="102" y="35"/>
                    </a:lnTo>
                    <a:lnTo>
                      <a:pt x="96" y="35"/>
                    </a:lnTo>
                    <a:lnTo>
                      <a:pt x="91" y="33"/>
                    </a:lnTo>
                    <a:lnTo>
                      <a:pt x="88" y="32"/>
                    </a:lnTo>
                    <a:lnTo>
                      <a:pt x="85" y="30"/>
                    </a:lnTo>
                    <a:lnTo>
                      <a:pt x="82" y="29"/>
                    </a:lnTo>
                    <a:lnTo>
                      <a:pt x="81" y="27"/>
                    </a:lnTo>
                    <a:lnTo>
                      <a:pt x="81" y="26"/>
                    </a:lnTo>
                    <a:lnTo>
                      <a:pt x="79" y="26"/>
                    </a:lnTo>
                    <a:lnTo>
                      <a:pt x="78" y="26"/>
                    </a:lnTo>
                    <a:lnTo>
                      <a:pt x="78" y="27"/>
                    </a:lnTo>
                    <a:lnTo>
                      <a:pt x="76" y="29"/>
                    </a:lnTo>
                    <a:lnTo>
                      <a:pt x="73" y="30"/>
                    </a:lnTo>
                    <a:lnTo>
                      <a:pt x="70" y="32"/>
                    </a:lnTo>
                    <a:lnTo>
                      <a:pt x="67" y="33"/>
                    </a:lnTo>
                    <a:lnTo>
                      <a:pt x="63" y="35"/>
                    </a:lnTo>
                    <a:lnTo>
                      <a:pt x="57" y="35"/>
                    </a:lnTo>
                    <a:lnTo>
                      <a:pt x="51" y="35"/>
                    </a:lnTo>
                    <a:lnTo>
                      <a:pt x="46" y="33"/>
                    </a:lnTo>
                    <a:lnTo>
                      <a:pt x="43" y="32"/>
                    </a:lnTo>
                    <a:lnTo>
                      <a:pt x="40" y="30"/>
                    </a:lnTo>
                    <a:lnTo>
                      <a:pt x="37" y="29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4" y="26"/>
                    </a:lnTo>
                    <a:close/>
                    <a:moveTo>
                      <a:pt x="34" y="0"/>
                    </a:moveTo>
                    <a:lnTo>
                      <a:pt x="40" y="2"/>
                    </a:lnTo>
                    <a:lnTo>
                      <a:pt x="45" y="2"/>
                    </a:lnTo>
                    <a:lnTo>
                      <a:pt x="48" y="5"/>
                    </a:lnTo>
                    <a:lnTo>
                      <a:pt x="51" y="6"/>
                    </a:lnTo>
                    <a:lnTo>
                      <a:pt x="54" y="8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60" y="8"/>
                    </a:lnTo>
                    <a:lnTo>
                      <a:pt x="63" y="6"/>
                    </a:lnTo>
                    <a:lnTo>
                      <a:pt x="66" y="5"/>
                    </a:lnTo>
                    <a:lnTo>
                      <a:pt x="69" y="2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5" y="2"/>
                    </a:lnTo>
                    <a:lnTo>
                      <a:pt x="90" y="2"/>
                    </a:lnTo>
                    <a:lnTo>
                      <a:pt x="93" y="5"/>
                    </a:lnTo>
                    <a:lnTo>
                      <a:pt x="96" y="6"/>
                    </a:lnTo>
                    <a:lnTo>
                      <a:pt x="99" y="8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3" y="9"/>
                    </a:lnTo>
                    <a:lnTo>
                      <a:pt x="105" y="8"/>
                    </a:lnTo>
                    <a:lnTo>
                      <a:pt x="108" y="6"/>
                    </a:lnTo>
                    <a:lnTo>
                      <a:pt x="111" y="5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24" y="0"/>
                    </a:lnTo>
                    <a:lnTo>
                      <a:pt x="130" y="2"/>
                    </a:lnTo>
                    <a:lnTo>
                      <a:pt x="135" y="2"/>
                    </a:lnTo>
                    <a:lnTo>
                      <a:pt x="138" y="5"/>
                    </a:lnTo>
                    <a:lnTo>
                      <a:pt x="141" y="6"/>
                    </a:lnTo>
                    <a:lnTo>
                      <a:pt x="144" y="8"/>
                    </a:lnTo>
                    <a:lnTo>
                      <a:pt x="145" y="9"/>
                    </a:lnTo>
                    <a:lnTo>
                      <a:pt x="145" y="9"/>
                    </a:lnTo>
                    <a:lnTo>
                      <a:pt x="147" y="9"/>
                    </a:lnTo>
                    <a:lnTo>
                      <a:pt x="151" y="11"/>
                    </a:lnTo>
                    <a:lnTo>
                      <a:pt x="156" y="12"/>
                    </a:lnTo>
                    <a:lnTo>
                      <a:pt x="159" y="17"/>
                    </a:lnTo>
                    <a:lnTo>
                      <a:pt x="160" y="21"/>
                    </a:lnTo>
                    <a:lnTo>
                      <a:pt x="159" y="27"/>
                    </a:lnTo>
                    <a:lnTo>
                      <a:pt x="156" y="30"/>
                    </a:lnTo>
                    <a:lnTo>
                      <a:pt x="117" y="77"/>
                    </a:lnTo>
                    <a:lnTo>
                      <a:pt x="114" y="78"/>
                    </a:lnTo>
                    <a:lnTo>
                      <a:pt x="111" y="80"/>
                    </a:lnTo>
                    <a:lnTo>
                      <a:pt x="106" y="80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5" y="78"/>
                    </a:lnTo>
                    <a:lnTo>
                      <a:pt x="43" y="75"/>
                    </a:lnTo>
                    <a:lnTo>
                      <a:pt x="3" y="30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3" y="12"/>
                    </a:lnTo>
                    <a:lnTo>
                      <a:pt x="7" y="11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42"/>
              <p:cNvSpPr/>
              <p:nvPr/>
            </p:nvSpPr>
            <p:spPr>
              <a:xfrm>
                <a:off x="5292087" y="3863928"/>
                <a:ext cx="391213" cy="380840"/>
              </a:xfrm>
              <a:custGeom>
                <a:rect b="b" l="l" r="r" t="t"/>
                <a:pathLst>
                  <a:path extrusionOk="0" h="257" w="264">
                    <a:moveTo>
                      <a:pt x="107" y="26"/>
                    </a:moveTo>
                    <a:lnTo>
                      <a:pt x="89" y="37"/>
                    </a:lnTo>
                    <a:lnTo>
                      <a:pt x="71" y="49"/>
                    </a:lnTo>
                    <a:lnTo>
                      <a:pt x="57" y="59"/>
                    </a:lnTo>
                    <a:lnTo>
                      <a:pt x="47" y="70"/>
                    </a:lnTo>
                    <a:lnTo>
                      <a:pt x="42" y="77"/>
                    </a:lnTo>
                    <a:lnTo>
                      <a:pt x="39" y="89"/>
                    </a:lnTo>
                    <a:lnTo>
                      <a:pt x="38" y="107"/>
                    </a:lnTo>
                    <a:lnTo>
                      <a:pt x="36" y="127"/>
                    </a:lnTo>
                    <a:lnTo>
                      <a:pt x="35" y="148"/>
                    </a:lnTo>
                    <a:lnTo>
                      <a:pt x="35" y="166"/>
                    </a:lnTo>
                    <a:lnTo>
                      <a:pt x="33" y="181"/>
                    </a:lnTo>
                    <a:lnTo>
                      <a:pt x="33" y="190"/>
                    </a:lnTo>
                    <a:lnTo>
                      <a:pt x="32" y="194"/>
                    </a:lnTo>
                    <a:lnTo>
                      <a:pt x="30" y="199"/>
                    </a:lnTo>
                    <a:lnTo>
                      <a:pt x="29" y="205"/>
                    </a:lnTo>
                    <a:lnTo>
                      <a:pt x="27" y="208"/>
                    </a:lnTo>
                    <a:lnTo>
                      <a:pt x="26" y="211"/>
                    </a:lnTo>
                    <a:lnTo>
                      <a:pt x="26" y="212"/>
                    </a:lnTo>
                    <a:lnTo>
                      <a:pt x="27" y="214"/>
                    </a:lnTo>
                    <a:lnTo>
                      <a:pt x="29" y="215"/>
                    </a:lnTo>
                    <a:lnTo>
                      <a:pt x="30" y="217"/>
                    </a:lnTo>
                    <a:lnTo>
                      <a:pt x="38" y="220"/>
                    </a:lnTo>
                    <a:lnTo>
                      <a:pt x="51" y="223"/>
                    </a:lnTo>
                    <a:lnTo>
                      <a:pt x="72" y="227"/>
                    </a:lnTo>
                    <a:lnTo>
                      <a:pt x="99" y="230"/>
                    </a:lnTo>
                    <a:lnTo>
                      <a:pt x="132" y="232"/>
                    </a:lnTo>
                    <a:lnTo>
                      <a:pt x="162" y="230"/>
                    </a:lnTo>
                    <a:lnTo>
                      <a:pt x="188" y="227"/>
                    </a:lnTo>
                    <a:lnTo>
                      <a:pt x="210" y="223"/>
                    </a:lnTo>
                    <a:lnTo>
                      <a:pt x="225" y="220"/>
                    </a:lnTo>
                    <a:lnTo>
                      <a:pt x="234" y="217"/>
                    </a:lnTo>
                    <a:lnTo>
                      <a:pt x="237" y="215"/>
                    </a:lnTo>
                    <a:lnTo>
                      <a:pt x="239" y="214"/>
                    </a:lnTo>
                    <a:lnTo>
                      <a:pt x="239" y="212"/>
                    </a:lnTo>
                    <a:lnTo>
                      <a:pt x="239" y="211"/>
                    </a:lnTo>
                    <a:lnTo>
                      <a:pt x="237" y="208"/>
                    </a:lnTo>
                    <a:lnTo>
                      <a:pt x="236" y="205"/>
                    </a:lnTo>
                    <a:lnTo>
                      <a:pt x="234" y="199"/>
                    </a:lnTo>
                    <a:lnTo>
                      <a:pt x="233" y="194"/>
                    </a:lnTo>
                    <a:lnTo>
                      <a:pt x="233" y="190"/>
                    </a:lnTo>
                    <a:lnTo>
                      <a:pt x="231" y="181"/>
                    </a:lnTo>
                    <a:lnTo>
                      <a:pt x="231" y="166"/>
                    </a:lnTo>
                    <a:lnTo>
                      <a:pt x="230" y="146"/>
                    </a:lnTo>
                    <a:lnTo>
                      <a:pt x="228" y="127"/>
                    </a:lnTo>
                    <a:lnTo>
                      <a:pt x="227" y="106"/>
                    </a:lnTo>
                    <a:lnTo>
                      <a:pt x="225" y="89"/>
                    </a:lnTo>
                    <a:lnTo>
                      <a:pt x="224" y="77"/>
                    </a:lnTo>
                    <a:lnTo>
                      <a:pt x="218" y="70"/>
                    </a:lnTo>
                    <a:lnTo>
                      <a:pt x="207" y="59"/>
                    </a:lnTo>
                    <a:lnTo>
                      <a:pt x="194" y="49"/>
                    </a:lnTo>
                    <a:lnTo>
                      <a:pt x="176" y="37"/>
                    </a:lnTo>
                    <a:lnTo>
                      <a:pt x="158" y="26"/>
                    </a:lnTo>
                    <a:lnTo>
                      <a:pt x="107" y="26"/>
                    </a:lnTo>
                    <a:close/>
                    <a:moveTo>
                      <a:pt x="104" y="0"/>
                    </a:moveTo>
                    <a:lnTo>
                      <a:pt x="161" y="0"/>
                    </a:lnTo>
                    <a:lnTo>
                      <a:pt x="164" y="0"/>
                    </a:lnTo>
                    <a:lnTo>
                      <a:pt x="168" y="2"/>
                    </a:lnTo>
                    <a:lnTo>
                      <a:pt x="179" y="8"/>
                    </a:lnTo>
                    <a:lnTo>
                      <a:pt x="195" y="18"/>
                    </a:lnTo>
                    <a:lnTo>
                      <a:pt x="212" y="31"/>
                    </a:lnTo>
                    <a:lnTo>
                      <a:pt x="228" y="43"/>
                    </a:lnTo>
                    <a:lnTo>
                      <a:pt x="242" y="58"/>
                    </a:lnTo>
                    <a:lnTo>
                      <a:pt x="248" y="71"/>
                    </a:lnTo>
                    <a:lnTo>
                      <a:pt x="251" y="86"/>
                    </a:lnTo>
                    <a:lnTo>
                      <a:pt x="252" y="109"/>
                    </a:lnTo>
                    <a:lnTo>
                      <a:pt x="255" y="134"/>
                    </a:lnTo>
                    <a:lnTo>
                      <a:pt x="257" y="164"/>
                    </a:lnTo>
                    <a:lnTo>
                      <a:pt x="257" y="175"/>
                    </a:lnTo>
                    <a:lnTo>
                      <a:pt x="257" y="185"/>
                    </a:lnTo>
                    <a:lnTo>
                      <a:pt x="258" y="190"/>
                    </a:lnTo>
                    <a:lnTo>
                      <a:pt x="258" y="191"/>
                    </a:lnTo>
                    <a:lnTo>
                      <a:pt x="260" y="194"/>
                    </a:lnTo>
                    <a:lnTo>
                      <a:pt x="263" y="200"/>
                    </a:lnTo>
                    <a:lnTo>
                      <a:pt x="264" y="209"/>
                    </a:lnTo>
                    <a:lnTo>
                      <a:pt x="263" y="220"/>
                    </a:lnTo>
                    <a:lnTo>
                      <a:pt x="258" y="230"/>
                    </a:lnTo>
                    <a:lnTo>
                      <a:pt x="246" y="239"/>
                    </a:lnTo>
                    <a:lnTo>
                      <a:pt x="234" y="244"/>
                    </a:lnTo>
                    <a:lnTo>
                      <a:pt x="215" y="248"/>
                    </a:lnTo>
                    <a:lnTo>
                      <a:pt x="191" y="253"/>
                    </a:lnTo>
                    <a:lnTo>
                      <a:pt x="162" y="256"/>
                    </a:lnTo>
                    <a:lnTo>
                      <a:pt x="132" y="257"/>
                    </a:lnTo>
                    <a:lnTo>
                      <a:pt x="93" y="256"/>
                    </a:lnTo>
                    <a:lnTo>
                      <a:pt x="60" y="251"/>
                    </a:lnTo>
                    <a:lnTo>
                      <a:pt x="35" y="245"/>
                    </a:lnTo>
                    <a:lnTo>
                      <a:pt x="20" y="239"/>
                    </a:lnTo>
                    <a:lnTo>
                      <a:pt x="6" y="230"/>
                    </a:lnTo>
                    <a:lnTo>
                      <a:pt x="2" y="220"/>
                    </a:lnTo>
                    <a:lnTo>
                      <a:pt x="0" y="209"/>
                    </a:lnTo>
                    <a:lnTo>
                      <a:pt x="3" y="200"/>
                    </a:lnTo>
                    <a:lnTo>
                      <a:pt x="5" y="194"/>
                    </a:lnTo>
                    <a:lnTo>
                      <a:pt x="6" y="190"/>
                    </a:lnTo>
                    <a:lnTo>
                      <a:pt x="8" y="185"/>
                    </a:lnTo>
                    <a:lnTo>
                      <a:pt x="8" y="176"/>
                    </a:lnTo>
                    <a:lnTo>
                      <a:pt x="9" y="164"/>
                    </a:lnTo>
                    <a:lnTo>
                      <a:pt x="11" y="136"/>
                    </a:lnTo>
                    <a:lnTo>
                      <a:pt x="12" y="109"/>
                    </a:lnTo>
                    <a:lnTo>
                      <a:pt x="14" y="86"/>
                    </a:lnTo>
                    <a:lnTo>
                      <a:pt x="17" y="71"/>
                    </a:lnTo>
                    <a:lnTo>
                      <a:pt x="24" y="58"/>
                    </a:lnTo>
                    <a:lnTo>
                      <a:pt x="36" y="43"/>
                    </a:lnTo>
                    <a:lnTo>
                      <a:pt x="53" y="31"/>
                    </a:lnTo>
                    <a:lnTo>
                      <a:pt x="71" y="18"/>
                    </a:lnTo>
                    <a:lnTo>
                      <a:pt x="86" y="8"/>
                    </a:lnTo>
                    <a:lnTo>
                      <a:pt x="98" y="2"/>
                    </a:lnTo>
                    <a:lnTo>
                      <a:pt x="101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0" name="Google Shape;440;p42"/>
            <p:cNvSpPr txBox="1"/>
            <p:nvPr/>
          </p:nvSpPr>
          <p:spPr>
            <a:xfrm>
              <a:off x="8083732" y="5074488"/>
              <a:ext cx="1845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25"/>
                <a:buFont typeface="Arial"/>
                <a:buNone/>
              </a:pPr>
              <a:r>
                <a:rPr b="1" i="0" lang="pt-PT" sz="1125" u="none" cap="none" strike="noStrike">
                  <a:solidFill>
                    <a:srgbClr val="008EC0"/>
                  </a:solidFill>
                  <a:latin typeface="Arial"/>
                  <a:ea typeface="Arial"/>
                  <a:cs typeface="Arial"/>
                  <a:sym typeface="Arial"/>
                </a:rPr>
                <a:t>INVEST</a:t>
              </a:r>
              <a:r>
                <a:rPr b="1" lang="pt-PT" sz="1125">
                  <a:solidFill>
                    <a:srgbClr val="008EC0"/>
                  </a:solidFill>
                </a:rPr>
                <a:t>M</a:t>
              </a:r>
              <a:r>
                <a:rPr b="1" i="0" lang="pt-PT" sz="1125" u="none" cap="none" strike="noStrike">
                  <a:solidFill>
                    <a:srgbClr val="008EC0"/>
                  </a:solidFill>
                  <a:latin typeface="Arial"/>
                  <a:ea typeface="Arial"/>
                  <a:cs typeface="Arial"/>
                  <a:sym typeface="Arial"/>
                </a:rPr>
                <a:t>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1" name="Google Shape;44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651341" y="4824899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1491346" y="4824898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42"/>
            <p:cNvSpPr/>
            <p:nvPr/>
          </p:nvSpPr>
          <p:spPr>
            <a:xfrm>
              <a:off x="10012409" y="4983102"/>
              <a:ext cx="1552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PT" sz="1200" u="sng" cap="none" strike="noStrike">
                  <a:solidFill>
                    <a:srgbClr val="0A6788"/>
                  </a:solidFill>
                  <a:latin typeface="Arial"/>
                  <a:ea typeface="Arial"/>
                  <a:cs typeface="Arial"/>
                  <a:sym typeface="Arial"/>
                </a:rPr>
                <a:t>1.359.047,32€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4" name="Google Shape;444;p42"/>
          <p:cNvGrpSpPr/>
          <p:nvPr/>
        </p:nvGrpSpPr>
        <p:grpSpPr>
          <a:xfrm>
            <a:off x="1406034" y="4205494"/>
            <a:ext cx="2708935" cy="532127"/>
            <a:chOff x="8320405" y="1826522"/>
            <a:chExt cx="3611913" cy="709503"/>
          </a:xfrm>
        </p:grpSpPr>
        <p:pic>
          <p:nvPicPr>
            <p:cNvPr id="445" name="Google Shape;44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06941" y="1826523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1654442" y="1826522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7" name="Google Shape;447;p42"/>
            <p:cNvSpPr txBox="1"/>
            <p:nvPr/>
          </p:nvSpPr>
          <p:spPr>
            <a:xfrm>
              <a:off x="8320405" y="2216825"/>
              <a:ext cx="18255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25"/>
                <a:buFont typeface="Arial"/>
                <a:buNone/>
              </a:pPr>
              <a:r>
                <a:rPr b="1" lang="pt-PT" sz="1125">
                  <a:solidFill>
                    <a:srgbClr val="008EC0"/>
                  </a:solidFill>
                </a:rPr>
                <a:t>TAX CREDIT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0276782" y="1981131"/>
              <a:ext cx="143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PT" sz="1200" u="sng" cap="none" strike="noStrike">
                  <a:solidFill>
                    <a:srgbClr val="0A6788"/>
                  </a:solidFill>
                  <a:latin typeface="Arial"/>
                  <a:ea typeface="Arial"/>
                  <a:cs typeface="Arial"/>
                  <a:sym typeface="Arial"/>
                </a:rPr>
                <a:t>339.761,83 €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49" name="Google Shape;44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9852" y="4266897"/>
            <a:ext cx="151209" cy="233363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2"/>
          <p:cNvSpPr/>
          <p:nvPr/>
        </p:nvSpPr>
        <p:spPr>
          <a:xfrm>
            <a:off x="4539959" y="2042652"/>
            <a:ext cx="4606072" cy="3119111"/>
          </a:xfrm>
          <a:custGeom>
            <a:rect b="b" l="l" r="r" t="t"/>
            <a:pathLst>
              <a:path extrusionOk="0" h="4762002" w="7032171">
                <a:moveTo>
                  <a:pt x="0" y="4751116"/>
                </a:moveTo>
                <a:cubicBezTo>
                  <a:pt x="780554" y="2009895"/>
                  <a:pt x="668481" y="2458191"/>
                  <a:pt x="1307521" y="0"/>
                </a:cubicBezTo>
                <a:lnTo>
                  <a:pt x="7030935" y="555172"/>
                </a:lnTo>
                <a:lnTo>
                  <a:pt x="7032171" y="4762002"/>
                </a:lnTo>
                <a:lnTo>
                  <a:pt x="0" y="475111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2"/>
          <p:cNvSpPr txBox="1"/>
          <p:nvPr/>
        </p:nvSpPr>
        <p:spPr>
          <a:xfrm>
            <a:off x="667175" y="319531"/>
            <a:ext cx="81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solidFill>
                  <a:srgbClr val="006688"/>
                </a:solidFill>
              </a:rPr>
              <a:t>Case study 4 </a:t>
            </a: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1" lang="pt-PT" sz="2400">
                <a:solidFill>
                  <a:srgbClr val="006688"/>
                </a:solidFill>
              </a:rPr>
              <a:t>Innovation </a:t>
            </a: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+ RFAI: </a:t>
            </a:r>
            <a:r>
              <a:rPr b="1" lang="pt-PT" sz="2400">
                <a:solidFill>
                  <a:srgbClr val="006688"/>
                </a:solidFill>
              </a:rPr>
              <a:t>Plastic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2" name="Google Shape;452;p42"/>
          <p:cNvGrpSpPr/>
          <p:nvPr/>
        </p:nvGrpSpPr>
        <p:grpSpPr>
          <a:xfrm>
            <a:off x="6248620" y="3984566"/>
            <a:ext cx="2895682" cy="1165454"/>
            <a:chOff x="6551767" y="4203091"/>
            <a:chExt cx="2352300" cy="946754"/>
          </a:xfrm>
        </p:grpSpPr>
        <p:pic>
          <p:nvPicPr>
            <p:cNvPr descr="Uma imagem com computador&#10;&#10;Descrição gerada automaticamente" id="453" name="Google Shape;453;p4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10800000">
              <a:off x="6551767" y="4203091"/>
              <a:ext cx="2352300" cy="946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4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844045" y="4564550"/>
              <a:ext cx="784800" cy="4564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3"/>
          <p:cNvSpPr txBox="1"/>
          <p:nvPr/>
        </p:nvSpPr>
        <p:spPr>
          <a:xfrm>
            <a:off x="667175" y="319531"/>
            <a:ext cx="81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solidFill>
                  <a:srgbClr val="006688"/>
                </a:solidFill>
              </a:rPr>
              <a:t>Case study 5 </a:t>
            </a: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– In</a:t>
            </a:r>
            <a:r>
              <a:rPr b="1" lang="pt-PT" sz="2400">
                <a:solidFill>
                  <a:srgbClr val="006688"/>
                </a:solidFill>
              </a:rPr>
              <a:t>novation</a:t>
            </a: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b="1" lang="pt-PT" sz="2400">
                <a:solidFill>
                  <a:srgbClr val="006688"/>
                </a:solidFill>
              </a:rPr>
              <a:t>R</a:t>
            </a: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&amp;DT + SIFIDE: </a:t>
            </a:r>
            <a:r>
              <a:rPr b="1" lang="pt-PT" sz="2400">
                <a:solidFill>
                  <a:srgbClr val="006688"/>
                </a:solidFill>
              </a:rPr>
              <a:t>Health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43"/>
          <p:cNvSpPr/>
          <p:nvPr/>
        </p:nvSpPr>
        <p:spPr>
          <a:xfrm>
            <a:off x="811048" y="1563341"/>
            <a:ext cx="24729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 u="sng">
                <a:solidFill>
                  <a:srgbClr val="436B8A"/>
                </a:solidFill>
              </a:rPr>
              <a:t>INNOVATION</a:t>
            </a:r>
            <a:r>
              <a:rPr b="1" i="0" lang="pt-PT" sz="1200" u="sng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PT" sz="1200" u="none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3"/>
          <p:cNvSpPr/>
          <p:nvPr/>
        </p:nvSpPr>
        <p:spPr>
          <a:xfrm>
            <a:off x="3786050" y="1556301"/>
            <a:ext cx="25476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 u="sng">
                <a:solidFill>
                  <a:srgbClr val="436B8A"/>
                </a:solidFill>
              </a:rPr>
              <a:t>R&amp;</a:t>
            </a:r>
            <a:r>
              <a:rPr b="1" i="0" lang="pt-PT" sz="1200" u="sng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DT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2" name="Google Shape;462;p43"/>
          <p:cNvGrpSpPr/>
          <p:nvPr/>
        </p:nvGrpSpPr>
        <p:grpSpPr>
          <a:xfrm>
            <a:off x="745618" y="2043943"/>
            <a:ext cx="2764118" cy="629958"/>
            <a:chOff x="8083732" y="4668954"/>
            <a:chExt cx="3685490" cy="839944"/>
          </a:xfrm>
        </p:grpSpPr>
        <p:grpSp>
          <p:nvGrpSpPr>
            <p:cNvPr id="463" name="Google Shape;463;p43"/>
            <p:cNvGrpSpPr/>
            <p:nvPr/>
          </p:nvGrpSpPr>
          <p:grpSpPr>
            <a:xfrm>
              <a:off x="8134795" y="4668954"/>
              <a:ext cx="327484" cy="370616"/>
              <a:chOff x="5292087" y="3779462"/>
              <a:chExt cx="391213" cy="465306"/>
            </a:xfrm>
          </p:grpSpPr>
          <p:sp>
            <p:nvSpPr>
              <p:cNvPr id="464" name="Google Shape;464;p43"/>
              <p:cNvSpPr/>
              <p:nvPr/>
            </p:nvSpPr>
            <p:spPr>
              <a:xfrm>
                <a:off x="5428419" y="3933576"/>
                <a:ext cx="121513" cy="240062"/>
              </a:xfrm>
              <a:custGeom>
                <a:rect b="b" l="l" r="r" t="t"/>
                <a:pathLst>
                  <a:path extrusionOk="0" h="162" w="82">
                    <a:moveTo>
                      <a:pt x="46" y="84"/>
                    </a:moveTo>
                    <a:lnTo>
                      <a:pt x="46" y="119"/>
                    </a:lnTo>
                    <a:lnTo>
                      <a:pt x="51" y="117"/>
                    </a:lnTo>
                    <a:lnTo>
                      <a:pt x="55" y="114"/>
                    </a:lnTo>
                    <a:lnTo>
                      <a:pt x="58" y="111"/>
                    </a:lnTo>
                    <a:lnTo>
                      <a:pt x="60" y="108"/>
                    </a:lnTo>
                    <a:lnTo>
                      <a:pt x="61" y="105"/>
                    </a:lnTo>
                    <a:lnTo>
                      <a:pt x="63" y="101"/>
                    </a:lnTo>
                    <a:lnTo>
                      <a:pt x="61" y="96"/>
                    </a:lnTo>
                    <a:lnTo>
                      <a:pt x="60" y="93"/>
                    </a:lnTo>
                    <a:lnTo>
                      <a:pt x="58" y="90"/>
                    </a:lnTo>
                    <a:lnTo>
                      <a:pt x="52" y="87"/>
                    </a:lnTo>
                    <a:lnTo>
                      <a:pt x="46" y="84"/>
                    </a:lnTo>
                    <a:close/>
                    <a:moveTo>
                      <a:pt x="36" y="30"/>
                    </a:moveTo>
                    <a:lnTo>
                      <a:pt x="30" y="33"/>
                    </a:lnTo>
                    <a:lnTo>
                      <a:pt x="25" y="36"/>
                    </a:lnTo>
                    <a:lnTo>
                      <a:pt x="24" y="38"/>
                    </a:lnTo>
                    <a:lnTo>
                      <a:pt x="22" y="41"/>
                    </a:lnTo>
                    <a:lnTo>
                      <a:pt x="22" y="45"/>
                    </a:lnTo>
                    <a:lnTo>
                      <a:pt x="22" y="50"/>
                    </a:lnTo>
                    <a:lnTo>
                      <a:pt x="24" y="53"/>
                    </a:lnTo>
                    <a:lnTo>
                      <a:pt x="25" y="54"/>
                    </a:lnTo>
                    <a:lnTo>
                      <a:pt x="30" y="57"/>
                    </a:lnTo>
                    <a:lnTo>
                      <a:pt x="36" y="60"/>
                    </a:lnTo>
                    <a:lnTo>
                      <a:pt x="36" y="30"/>
                    </a:lnTo>
                    <a:close/>
                    <a:moveTo>
                      <a:pt x="40" y="0"/>
                    </a:moveTo>
                    <a:lnTo>
                      <a:pt x="43" y="2"/>
                    </a:lnTo>
                    <a:lnTo>
                      <a:pt x="45" y="3"/>
                    </a:lnTo>
                    <a:lnTo>
                      <a:pt x="46" y="6"/>
                    </a:lnTo>
                    <a:lnTo>
                      <a:pt x="46" y="15"/>
                    </a:lnTo>
                    <a:lnTo>
                      <a:pt x="54" y="17"/>
                    </a:lnTo>
                    <a:lnTo>
                      <a:pt x="60" y="18"/>
                    </a:lnTo>
                    <a:lnTo>
                      <a:pt x="66" y="21"/>
                    </a:lnTo>
                    <a:lnTo>
                      <a:pt x="70" y="27"/>
                    </a:lnTo>
                    <a:lnTo>
                      <a:pt x="73" y="30"/>
                    </a:lnTo>
                    <a:lnTo>
                      <a:pt x="76" y="35"/>
                    </a:lnTo>
                    <a:lnTo>
                      <a:pt x="78" y="39"/>
                    </a:lnTo>
                    <a:lnTo>
                      <a:pt x="78" y="42"/>
                    </a:lnTo>
                    <a:lnTo>
                      <a:pt x="78" y="47"/>
                    </a:lnTo>
                    <a:lnTo>
                      <a:pt x="75" y="50"/>
                    </a:lnTo>
                    <a:lnTo>
                      <a:pt x="72" y="51"/>
                    </a:lnTo>
                    <a:lnTo>
                      <a:pt x="69" y="53"/>
                    </a:lnTo>
                    <a:lnTo>
                      <a:pt x="64" y="51"/>
                    </a:lnTo>
                    <a:lnTo>
                      <a:pt x="61" y="50"/>
                    </a:lnTo>
                    <a:lnTo>
                      <a:pt x="60" y="47"/>
                    </a:lnTo>
                    <a:lnTo>
                      <a:pt x="58" y="44"/>
                    </a:lnTo>
                    <a:lnTo>
                      <a:pt x="57" y="39"/>
                    </a:lnTo>
                    <a:lnTo>
                      <a:pt x="54" y="36"/>
                    </a:lnTo>
                    <a:lnTo>
                      <a:pt x="51" y="33"/>
                    </a:lnTo>
                    <a:lnTo>
                      <a:pt x="46" y="30"/>
                    </a:lnTo>
                    <a:lnTo>
                      <a:pt x="46" y="63"/>
                    </a:lnTo>
                    <a:lnTo>
                      <a:pt x="54" y="66"/>
                    </a:lnTo>
                    <a:lnTo>
                      <a:pt x="61" y="68"/>
                    </a:lnTo>
                    <a:lnTo>
                      <a:pt x="67" y="71"/>
                    </a:lnTo>
                    <a:lnTo>
                      <a:pt x="72" y="75"/>
                    </a:lnTo>
                    <a:lnTo>
                      <a:pt x="76" y="80"/>
                    </a:lnTo>
                    <a:lnTo>
                      <a:pt x="79" y="84"/>
                    </a:lnTo>
                    <a:lnTo>
                      <a:pt x="81" y="92"/>
                    </a:lnTo>
                    <a:lnTo>
                      <a:pt x="82" y="98"/>
                    </a:lnTo>
                    <a:lnTo>
                      <a:pt x="81" y="107"/>
                    </a:lnTo>
                    <a:lnTo>
                      <a:pt x="78" y="114"/>
                    </a:lnTo>
                    <a:lnTo>
                      <a:pt x="75" y="120"/>
                    </a:lnTo>
                    <a:lnTo>
                      <a:pt x="70" y="123"/>
                    </a:lnTo>
                    <a:lnTo>
                      <a:pt x="66" y="128"/>
                    </a:lnTo>
                    <a:lnTo>
                      <a:pt x="60" y="131"/>
                    </a:lnTo>
                    <a:lnTo>
                      <a:pt x="52" y="132"/>
                    </a:lnTo>
                    <a:lnTo>
                      <a:pt x="46" y="134"/>
                    </a:lnTo>
                    <a:lnTo>
                      <a:pt x="46" y="153"/>
                    </a:lnTo>
                    <a:lnTo>
                      <a:pt x="45" y="156"/>
                    </a:lnTo>
                    <a:lnTo>
                      <a:pt x="45" y="159"/>
                    </a:lnTo>
                    <a:lnTo>
                      <a:pt x="43" y="161"/>
                    </a:lnTo>
                    <a:lnTo>
                      <a:pt x="40" y="162"/>
                    </a:lnTo>
                    <a:lnTo>
                      <a:pt x="39" y="161"/>
                    </a:lnTo>
                    <a:lnTo>
                      <a:pt x="37" y="161"/>
                    </a:lnTo>
                    <a:lnTo>
                      <a:pt x="36" y="158"/>
                    </a:lnTo>
                    <a:lnTo>
                      <a:pt x="36" y="155"/>
                    </a:lnTo>
                    <a:lnTo>
                      <a:pt x="36" y="134"/>
                    </a:lnTo>
                    <a:lnTo>
                      <a:pt x="27" y="132"/>
                    </a:lnTo>
                    <a:lnTo>
                      <a:pt x="19" y="129"/>
                    </a:lnTo>
                    <a:lnTo>
                      <a:pt x="13" y="126"/>
                    </a:lnTo>
                    <a:lnTo>
                      <a:pt x="9" y="122"/>
                    </a:lnTo>
                    <a:lnTo>
                      <a:pt x="4" y="116"/>
                    </a:lnTo>
                    <a:lnTo>
                      <a:pt x="1" y="111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3" y="93"/>
                    </a:lnTo>
                    <a:lnTo>
                      <a:pt x="6" y="92"/>
                    </a:lnTo>
                    <a:lnTo>
                      <a:pt x="10" y="90"/>
                    </a:lnTo>
                    <a:lnTo>
                      <a:pt x="13" y="92"/>
                    </a:lnTo>
                    <a:lnTo>
                      <a:pt x="16" y="92"/>
                    </a:lnTo>
                    <a:lnTo>
                      <a:pt x="18" y="95"/>
                    </a:lnTo>
                    <a:lnTo>
                      <a:pt x="19" y="98"/>
                    </a:lnTo>
                    <a:lnTo>
                      <a:pt x="21" y="102"/>
                    </a:lnTo>
                    <a:lnTo>
                      <a:pt x="22" y="107"/>
                    </a:lnTo>
                    <a:lnTo>
                      <a:pt x="24" y="110"/>
                    </a:lnTo>
                    <a:lnTo>
                      <a:pt x="27" y="113"/>
                    </a:lnTo>
                    <a:lnTo>
                      <a:pt x="31" y="116"/>
                    </a:lnTo>
                    <a:lnTo>
                      <a:pt x="36" y="117"/>
                    </a:lnTo>
                    <a:lnTo>
                      <a:pt x="36" y="81"/>
                    </a:lnTo>
                    <a:lnTo>
                      <a:pt x="27" y="78"/>
                    </a:lnTo>
                    <a:lnTo>
                      <a:pt x="18" y="74"/>
                    </a:lnTo>
                    <a:lnTo>
                      <a:pt x="13" y="72"/>
                    </a:lnTo>
                    <a:lnTo>
                      <a:pt x="10" y="68"/>
                    </a:lnTo>
                    <a:lnTo>
                      <a:pt x="7" y="65"/>
                    </a:lnTo>
                    <a:lnTo>
                      <a:pt x="4" y="60"/>
                    </a:lnTo>
                    <a:lnTo>
                      <a:pt x="3" y="54"/>
                    </a:lnTo>
                    <a:lnTo>
                      <a:pt x="3" y="47"/>
                    </a:lnTo>
                    <a:lnTo>
                      <a:pt x="3" y="39"/>
                    </a:lnTo>
                    <a:lnTo>
                      <a:pt x="6" y="32"/>
                    </a:lnTo>
                    <a:lnTo>
                      <a:pt x="10" y="26"/>
                    </a:lnTo>
                    <a:lnTo>
                      <a:pt x="21" y="18"/>
                    </a:lnTo>
                    <a:lnTo>
                      <a:pt x="36" y="15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43"/>
              <p:cNvSpPr/>
              <p:nvPr/>
            </p:nvSpPr>
            <p:spPr>
              <a:xfrm>
                <a:off x="5370627" y="3779462"/>
                <a:ext cx="237098" cy="118549"/>
              </a:xfrm>
              <a:custGeom>
                <a:rect b="b" l="l" r="r" t="t"/>
                <a:pathLst>
                  <a:path extrusionOk="0" h="80" w="160">
                    <a:moveTo>
                      <a:pt x="34" y="26"/>
                    </a:moveTo>
                    <a:lnTo>
                      <a:pt x="33" y="27"/>
                    </a:lnTo>
                    <a:lnTo>
                      <a:pt x="58" y="54"/>
                    </a:lnTo>
                    <a:lnTo>
                      <a:pt x="100" y="54"/>
                    </a:lnTo>
                    <a:lnTo>
                      <a:pt x="126" y="27"/>
                    </a:lnTo>
                    <a:lnTo>
                      <a:pt x="124" y="26"/>
                    </a:lnTo>
                    <a:lnTo>
                      <a:pt x="123" y="26"/>
                    </a:lnTo>
                    <a:lnTo>
                      <a:pt x="123" y="27"/>
                    </a:lnTo>
                    <a:lnTo>
                      <a:pt x="121" y="29"/>
                    </a:lnTo>
                    <a:lnTo>
                      <a:pt x="118" y="30"/>
                    </a:lnTo>
                    <a:lnTo>
                      <a:pt x="115" y="32"/>
                    </a:lnTo>
                    <a:lnTo>
                      <a:pt x="112" y="33"/>
                    </a:lnTo>
                    <a:lnTo>
                      <a:pt x="108" y="35"/>
                    </a:lnTo>
                    <a:lnTo>
                      <a:pt x="102" y="35"/>
                    </a:lnTo>
                    <a:lnTo>
                      <a:pt x="96" y="35"/>
                    </a:lnTo>
                    <a:lnTo>
                      <a:pt x="91" y="33"/>
                    </a:lnTo>
                    <a:lnTo>
                      <a:pt x="88" y="32"/>
                    </a:lnTo>
                    <a:lnTo>
                      <a:pt x="85" y="30"/>
                    </a:lnTo>
                    <a:lnTo>
                      <a:pt x="82" y="29"/>
                    </a:lnTo>
                    <a:lnTo>
                      <a:pt x="81" y="27"/>
                    </a:lnTo>
                    <a:lnTo>
                      <a:pt x="81" y="26"/>
                    </a:lnTo>
                    <a:lnTo>
                      <a:pt x="79" y="26"/>
                    </a:lnTo>
                    <a:lnTo>
                      <a:pt x="78" y="26"/>
                    </a:lnTo>
                    <a:lnTo>
                      <a:pt x="78" y="27"/>
                    </a:lnTo>
                    <a:lnTo>
                      <a:pt x="76" y="29"/>
                    </a:lnTo>
                    <a:lnTo>
                      <a:pt x="73" y="30"/>
                    </a:lnTo>
                    <a:lnTo>
                      <a:pt x="70" y="32"/>
                    </a:lnTo>
                    <a:lnTo>
                      <a:pt x="67" y="33"/>
                    </a:lnTo>
                    <a:lnTo>
                      <a:pt x="63" y="35"/>
                    </a:lnTo>
                    <a:lnTo>
                      <a:pt x="57" y="35"/>
                    </a:lnTo>
                    <a:lnTo>
                      <a:pt x="51" y="35"/>
                    </a:lnTo>
                    <a:lnTo>
                      <a:pt x="46" y="33"/>
                    </a:lnTo>
                    <a:lnTo>
                      <a:pt x="43" y="32"/>
                    </a:lnTo>
                    <a:lnTo>
                      <a:pt x="40" y="30"/>
                    </a:lnTo>
                    <a:lnTo>
                      <a:pt x="37" y="29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4" y="26"/>
                    </a:lnTo>
                    <a:close/>
                    <a:moveTo>
                      <a:pt x="34" y="0"/>
                    </a:moveTo>
                    <a:lnTo>
                      <a:pt x="40" y="2"/>
                    </a:lnTo>
                    <a:lnTo>
                      <a:pt x="45" y="2"/>
                    </a:lnTo>
                    <a:lnTo>
                      <a:pt x="48" y="5"/>
                    </a:lnTo>
                    <a:lnTo>
                      <a:pt x="51" y="6"/>
                    </a:lnTo>
                    <a:lnTo>
                      <a:pt x="54" y="8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60" y="8"/>
                    </a:lnTo>
                    <a:lnTo>
                      <a:pt x="63" y="6"/>
                    </a:lnTo>
                    <a:lnTo>
                      <a:pt x="66" y="5"/>
                    </a:lnTo>
                    <a:lnTo>
                      <a:pt x="69" y="2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5" y="2"/>
                    </a:lnTo>
                    <a:lnTo>
                      <a:pt x="90" y="2"/>
                    </a:lnTo>
                    <a:lnTo>
                      <a:pt x="93" y="5"/>
                    </a:lnTo>
                    <a:lnTo>
                      <a:pt x="96" y="6"/>
                    </a:lnTo>
                    <a:lnTo>
                      <a:pt x="99" y="8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3" y="9"/>
                    </a:lnTo>
                    <a:lnTo>
                      <a:pt x="105" y="8"/>
                    </a:lnTo>
                    <a:lnTo>
                      <a:pt x="108" y="6"/>
                    </a:lnTo>
                    <a:lnTo>
                      <a:pt x="111" y="5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24" y="0"/>
                    </a:lnTo>
                    <a:lnTo>
                      <a:pt x="130" y="2"/>
                    </a:lnTo>
                    <a:lnTo>
                      <a:pt x="135" y="2"/>
                    </a:lnTo>
                    <a:lnTo>
                      <a:pt x="138" y="5"/>
                    </a:lnTo>
                    <a:lnTo>
                      <a:pt x="141" y="6"/>
                    </a:lnTo>
                    <a:lnTo>
                      <a:pt x="144" y="8"/>
                    </a:lnTo>
                    <a:lnTo>
                      <a:pt x="145" y="9"/>
                    </a:lnTo>
                    <a:lnTo>
                      <a:pt x="145" y="9"/>
                    </a:lnTo>
                    <a:lnTo>
                      <a:pt x="147" y="9"/>
                    </a:lnTo>
                    <a:lnTo>
                      <a:pt x="151" y="11"/>
                    </a:lnTo>
                    <a:lnTo>
                      <a:pt x="156" y="12"/>
                    </a:lnTo>
                    <a:lnTo>
                      <a:pt x="159" y="17"/>
                    </a:lnTo>
                    <a:lnTo>
                      <a:pt x="160" y="21"/>
                    </a:lnTo>
                    <a:lnTo>
                      <a:pt x="159" y="27"/>
                    </a:lnTo>
                    <a:lnTo>
                      <a:pt x="156" y="30"/>
                    </a:lnTo>
                    <a:lnTo>
                      <a:pt x="117" y="77"/>
                    </a:lnTo>
                    <a:lnTo>
                      <a:pt x="114" y="78"/>
                    </a:lnTo>
                    <a:lnTo>
                      <a:pt x="111" y="80"/>
                    </a:lnTo>
                    <a:lnTo>
                      <a:pt x="106" y="80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5" y="78"/>
                    </a:lnTo>
                    <a:lnTo>
                      <a:pt x="43" y="75"/>
                    </a:lnTo>
                    <a:lnTo>
                      <a:pt x="3" y="30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3" y="12"/>
                    </a:lnTo>
                    <a:lnTo>
                      <a:pt x="7" y="11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43"/>
              <p:cNvSpPr/>
              <p:nvPr/>
            </p:nvSpPr>
            <p:spPr>
              <a:xfrm>
                <a:off x="5292087" y="3863928"/>
                <a:ext cx="391213" cy="380840"/>
              </a:xfrm>
              <a:custGeom>
                <a:rect b="b" l="l" r="r" t="t"/>
                <a:pathLst>
                  <a:path extrusionOk="0" h="257" w="264">
                    <a:moveTo>
                      <a:pt x="107" y="26"/>
                    </a:moveTo>
                    <a:lnTo>
                      <a:pt x="89" y="37"/>
                    </a:lnTo>
                    <a:lnTo>
                      <a:pt x="71" y="49"/>
                    </a:lnTo>
                    <a:lnTo>
                      <a:pt x="57" y="59"/>
                    </a:lnTo>
                    <a:lnTo>
                      <a:pt x="47" y="70"/>
                    </a:lnTo>
                    <a:lnTo>
                      <a:pt x="42" y="77"/>
                    </a:lnTo>
                    <a:lnTo>
                      <a:pt x="39" y="89"/>
                    </a:lnTo>
                    <a:lnTo>
                      <a:pt x="38" y="107"/>
                    </a:lnTo>
                    <a:lnTo>
                      <a:pt x="36" y="127"/>
                    </a:lnTo>
                    <a:lnTo>
                      <a:pt x="35" y="148"/>
                    </a:lnTo>
                    <a:lnTo>
                      <a:pt x="35" y="166"/>
                    </a:lnTo>
                    <a:lnTo>
                      <a:pt x="33" y="181"/>
                    </a:lnTo>
                    <a:lnTo>
                      <a:pt x="33" y="190"/>
                    </a:lnTo>
                    <a:lnTo>
                      <a:pt x="32" y="194"/>
                    </a:lnTo>
                    <a:lnTo>
                      <a:pt x="30" y="199"/>
                    </a:lnTo>
                    <a:lnTo>
                      <a:pt x="29" y="205"/>
                    </a:lnTo>
                    <a:lnTo>
                      <a:pt x="27" y="208"/>
                    </a:lnTo>
                    <a:lnTo>
                      <a:pt x="26" y="211"/>
                    </a:lnTo>
                    <a:lnTo>
                      <a:pt x="26" y="212"/>
                    </a:lnTo>
                    <a:lnTo>
                      <a:pt x="27" y="214"/>
                    </a:lnTo>
                    <a:lnTo>
                      <a:pt x="29" y="215"/>
                    </a:lnTo>
                    <a:lnTo>
                      <a:pt x="30" y="217"/>
                    </a:lnTo>
                    <a:lnTo>
                      <a:pt x="38" y="220"/>
                    </a:lnTo>
                    <a:lnTo>
                      <a:pt x="51" y="223"/>
                    </a:lnTo>
                    <a:lnTo>
                      <a:pt x="72" y="227"/>
                    </a:lnTo>
                    <a:lnTo>
                      <a:pt x="99" y="230"/>
                    </a:lnTo>
                    <a:lnTo>
                      <a:pt x="132" y="232"/>
                    </a:lnTo>
                    <a:lnTo>
                      <a:pt x="162" y="230"/>
                    </a:lnTo>
                    <a:lnTo>
                      <a:pt x="188" y="227"/>
                    </a:lnTo>
                    <a:lnTo>
                      <a:pt x="210" y="223"/>
                    </a:lnTo>
                    <a:lnTo>
                      <a:pt x="225" y="220"/>
                    </a:lnTo>
                    <a:lnTo>
                      <a:pt x="234" y="217"/>
                    </a:lnTo>
                    <a:lnTo>
                      <a:pt x="237" y="215"/>
                    </a:lnTo>
                    <a:lnTo>
                      <a:pt x="239" y="214"/>
                    </a:lnTo>
                    <a:lnTo>
                      <a:pt x="239" y="212"/>
                    </a:lnTo>
                    <a:lnTo>
                      <a:pt x="239" y="211"/>
                    </a:lnTo>
                    <a:lnTo>
                      <a:pt x="237" y="208"/>
                    </a:lnTo>
                    <a:lnTo>
                      <a:pt x="236" y="205"/>
                    </a:lnTo>
                    <a:lnTo>
                      <a:pt x="234" y="199"/>
                    </a:lnTo>
                    <a:lnTo>
                      <a:pt x="233" y="194"/>
                    </a:lnTo>
                    <a:lnTo>
                      <a:pt x="233" y="190"/>
                    </a:lnTo>
                    <a:lnTo>
                      <a:pt x="231" y="181"/>
                    </a:lnTo>
                    <a:lnTo>
                      <a:pt x="231" y="166"/>
                    </a:lnTo>
                    <a:lnTo>
                      <a:pt x="230" y="146"/>
                    </a:lnTo>
                    <a:lnTo>
                      <a:pt x="228" y="127"/>
                    </a:lnTo>
                    <a:lnTo>
                      <a:pt x="227" y="106"/>
                    </a:lnTo>
                    <a:lnTo>
                      <a:pt x="225" y="89"/>
                    </a:lnTo>
                    <a:lnTo>
                      <a:pt x="224" y="77"/>
                    </a:lnTo>
                    <a:lnTo>
                      <a:pt x="218" y="70"/>
                    </a:lnTo>
                    <a:lnTo>
                      <a:pt x="207" y="59"/>
                    </a:lnTo>
                    <a:lnTo>
                      <a:pt x="194" y="49"/>
                    </a:lnTo>
                    <a:lnTo>
                      <a:pt x="176" y="37"/>
                    </a:lnTo>
                    <a:lnTo>
                      <a:pt x="158" y="26"/>
                    </a:lnTo>
                    <a:lnTo>
                      <a:pt x="107" y="26"/>
                    </a:lnTo>
                    <a:close/>
                    <a:moveTo>
                      <a:pt x="104" y="0"/>
                    </a:moveTo>
                    <a:lnTo>
                      <a:pt x="161" y="0"/>
                    </a:lnTo>
                    <a:lnTo>
                      <a:pt x="164" y="0"/>
                    </a:lnTo>
                    <a:lnTo>
                      <a:pt x="168" y="2"/>
                    </a:lnTo>
                    <a:lnTo>
                      <a:pt x="179" y="8"/>
                    </a:lnTo>
                    <a:lnTo>
                      <a:pt x="195" y="18"/>
                    </a:lnTo>
                    <a:lnTo>
                      <a:pt x="212" y="31"/>
                    </a:lnTo>
                    <a:lnTo>
                      <a:pt x="228" y="43"/>
                    </a:lnTo>
                    <a:lnTo>
                      <a:pt x="242" y="58"/>
                    </a:lnTo>
                    <a:lnTo>
                      <a:pt x="248" y="71"/>
                    </a:lnTo>
                    <a:lnTo>
                      <a:pt x="251" y="86"/>
                    </a:lnTo>
                    <a:lnTo>
                      <a:pt x="252" y="109"/>
                    </a:lnTo>
                    <a:lnTo>
                      <a:pt x="255" y="134"/>
                    </a:lnTo>
                    <a:lnTo>
                      <a:pt x="257" y="164"/>
                    </a:lnTo>
                    <a:lnTo>
                      <a:pt x="257" y="175"/>
                    </a:lnTo>
                    <a:lnTo>
                      <a:pt x="257" y="185"/>
                    </a:lnTo>
                    <a:lnTo>
                      <a:pt x="258" y="190"/>
                    </a:lnTo>
                    <a:lnTo>
                      <a:pt x="258" y="191"/>
                    </a:lnTo>
                    <a:lnTo>
                      <a:pt x="260" y="194"/>
                    </a:lnTo>
                    <a:lnTo>
                      <a:pt x="263" y="200"/>
                    </a:lnTo>
                    <a:lnTo>
                      <a:pt x="264" y="209"/>
                    </a:lnTo>
                    <a:lnTo>
                      <a:pt x="263" y="220"/>
                    </a:lnTo>
                    <a:lnTo>
                      <a:pt x="258" y="230"/>
                    </a:lnTo>
                    <a:lnTo>
                      <a:pt x="246" y="239"/>
                    </a:lnTo>
                    <a:lnTo>
                      <a:pt x="234" y="244"/>
                    </a:lnTo>
                    <a:lnTo>
                      <a:pt x="215" y="248"/>
                    </a:lnTo>
                    <a:lnTo>
                      <a:pt x="191" y="253"/>
                    </a:lnTo>
                    <a:lnTo>
                      <a:pt x="162" y="256"/>
                    </a:lnTo>
                    <a:lnTo>
                      <a:pt x="132" y="257"/>
                    </a:lnTo>
                    <a:lnTo>
                      <a:pt x="93" y="256"/>
                    </a:lnTo>
                    <a:lnTo>
                      <a:pt x="60" y="251"/>
                    </a:lnTo>
                    <a:lnTo>
                      <a:pt x="35" y="245"/>
                    </a:lnTo>
                    <a:lnTo>
                      <a:pt x="20" y="239"/>
                    </a:lnTo>
                    <a:lnTo>
                      <a:pt x="6" y="230"/>
                    </a:lnTo>
                    <a:lnTo>
                      <a:pt x="2" y="220"/>
                    </a:lnTo>
                    <a:lnTo>
                      <a:pt x="0" y="209"/>
                    </a:lnTo>
                    <a:lnTo>
                      <a:pt x="3" y="200"/>
                    </a:lnTo>
                    <a:lnTo>
                      <a:pt x="5" y="194"/>
                    </a:lnTo>
                    <a:lnTo>
                      <a:pt x="6" y="190"/>
                    </a:lnTo>
                    <a:lnTo>
                      <a:pt x="8" y="185"/>
                    </a:lnTo>
                    <a:lnTo>
                      <a:pt x="8" y="176"/>
                    </a:lnTo>
                    <a:lnTo>
                      <a:pt x="9" y="164"/>
                    </a:lnTo>
                    <a:lnTo>
                      <a:pt x="11" y="136"/>
                    </a:lnTo>
                    <a:lnTo>
                      <a:pt x="12" y="109"/>
                    </a:lnTo>
                    <a:lnTo>
                      <a:pt x="14" y="86"/>
                    </a:lnTo>
                    <a:lnTo>
                      <a:pt x="17" y="71"/>
                    </a:lnTo>
                    <a:lnTo>
                      <a:pt x="24" y="58"/>
                    </a:lnTo>
                    <a:lnTo>
                      <a:pt x="36" y="43"/>
                    </a:lnTo>
                    <a:lnTo>
                      <a:pt x="53" y="31"/>
                    </a:lnTo>
                    <a:lnTo>
                      <a:pt x="71" y="18"/>
                    </a:lnTo>
                    <a:lnTo>
                      <a:pt x="86" y="8"/>
                    </a:lnTo>
                    <a:lnTo>
                      <a:pt x="98" y="2"/>
                    </a:lnTo>
                    <a:lnTo>
                      <a:pt x="101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7" name="Google Shape;467;p43"/>
            <p:cNvSpPr txBox="1"/>
            <p:nvPr/>
          </p:nvSpPr>
          <p:spPr>
            <a:xfrm>
              <a:off x="8083732" y="5074488"/>
              <a:ext cx="1845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25"/>
                <a:buFont typeface="Arial"/>
                <a:buNone/>
              </a:pPr>
              <a:r>
                <a:rPr b="1" lang="pt-PT" sz="1125">
                  <a:solidFill>
                    <a:srgbClr val="008EC0"/>
                  </a:solidFill>
                </a:rPr>
                <a:t>INVESTMENT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8" name="Google Shape;468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651341" y="4824899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11491346" y="4824898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0" name="Google Shape;470;p43"/>
            <p:cNvSpPr/>
            <p:nvPr/>
          </p:nvSpPr>
          <p:spPr>
            <a:xfrm>
              <a:off x="9916157" y="4983102"/>
              <a:ext cx="1665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PT" sz="1200" u="sng" cap="none" strike="noStrike">
                  <a:solidFill>
                    <a:srgbClr val="0A6788"/>
                  </a:solidFill>
                  <a:latin typeface="Arial"/>
                  <a:ea typeface="Arial"/>
                  <a:cs typeface="Arial"/>
                  <a:sym typeface="Arial"/>
                </a:rPr>
                <a:t>24.967,491,00€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p43"/>
          <p:cNvSpPr/>
          <p:nvPr/>
        </p:nvSpPr>
        <p:spPr>
          <a:xfrm>
            <a:off x="811048" y="862578"/>
            <a:ext cx="51543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>
                <a:solidFill>
                  <a:srgbClr val="008EC0"/>
                </a:solidFill>
              </a:rPr>
              <a:t>Activity Area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sz="1200">
                <a:solidFill>
                  <a:srgbClr val="436B8A"/>
                </a:solidFill>
              </a:rPr>
              <a:t>Research, Technologies and Health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t/>
            </a:r>
            <a:endParaRPr b="0" i="0" sz="750" u="none" cap="none" strike="noStrike">
              <a:solidFill>
                <a:srgbClr val="436B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>
                <a:solidFill>
                  <a:srgbClr val="008EC0"/>
                </a:solidFill>
              </a:rPr>
              <a:t>Region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sz="1200">
                <a:solidFill>
                  <a:srgbClr val="436B8A"/>
                </a:solidFill>
              </a:rPr>
              <a:t>West of Portugal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t/>
            </a:r>
            <a:endParaRPr b="0" i="0" sz="750" u="none" cap="none" strike="noStrike">
              <a:solidFill>
                <a:srgbClr val="436B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2" name="Google Shape;472;p43"/>
          <p:cNvGrpSpPr/>
          <p:nvPr/>
        </p:nvGrpSpPr>
        <p:grpSpPr>
          <a:xfrm>
            <a:off x="693089" y="2800356"/>
            <a:ext cx="2708935" cy="570794"/>
            <a:chOff x="2082018" y="-946313"/>
            <a:chExt cx="3611913" cy="761058"/>
          </a:xfrm>
        </p:grpSpPr>
        <p:grpSp>
          <p:nvGrpSpPr>
            <p:cNvPr id="473" name="Google Shape;473;p43"/>
            <p:cNvGrpSpPr/>
            <p:nvPr/>
          </p:nvGrpSpPr>
          <p:grpSpPr>
            <a:xfrm>
              <a:off x="2294745" y="-946313"/>
              <a:ext cx="384763" cy="395622"/>
              <a:chOff x="619766" y="3740323"/>
              <a:chExt cx="441596" cy="454060"/>
            </a:xfrm>
          </p:grpSpPr>
          <p:sp>
            <p:nvSpPr>
              <p:cNvPr id="474" name="Google Shape;474;p43"/>
              <p:cNvSpPr/>
              <p:nvPr/>
            </p:nvSpPr>
            <p:spPr>
              <a:xfrm>
                <a:off x="619766" y="3832809"/>
                <a:ext cx="124477" cy="127440"/>
              </a:xfrm>
              <a:custGeom>
                <a:rect b="b" l="l" r="r" t="t"/>
                <a:pathLst>
                  <a:path extrusionOk="0" h="86" w="84">
                    <a:moveTo>
                      <a:pt x="13" y="0"/>
                    </a:moveTo>
                    <a:lnTo>
                      <a:pt x="69" y="3"/>
                    </a:lnTo>
                    <a:lnTo>
                      <a:pt x="73" y="5"/>
                    </a:lnTo>
                    <a:lnTo>
                      <a:pt x="78" y="8"/>
                    </a:lnTo>
                    <a:lnTo>
                      <a:pt x="79" y="11"/>
                    </a:lnTo>
                    <a:lnTo>
                      <a:pt x="81" y="15"/>
                    </a:lnTo>
                    <a:lnTo>
                      <a:pt x="84" y="73"/>
                    </a:lnTo>
                    <a:lnTo>
                      <a:pt x="84" y="77"/>
                    </a:lnTo>
                    <a:lnTo>
                      <a:pt x="81" y="82"/>
                    </a:lnTo>
                    <a:lnTo>
                      <a:pt x="76" y="85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66" y="85"/>
                    </a:lnTo>
                    <a:lnTo>
                      <a:pt x="63" y="82"/>
                    </a:lnTo>
                    <a:lnTo>
                      <a:pt x="60" y="79"/>
                    </a:lnTo>
                    <a:lnTo>
                      <a:pt x="58" y="74"/>
                    </a:lnTo>
                    <a:lnTo>
                      <a:pt x="57" y="29"/>
                    </a:lnTo>
                    <a:lnTo>
                      <a:pt x="12" y="26"/>
                    </a:lnTo>
                    <a:lnTo>
                      <a:pt x="6" y="24"/>
                    </a:lnTo>
                    <a:lnTo>
                      <a:pt x="3" y="21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43"/>
              <p:cNvSpPr/>
              <p:nvPr/>
            </p:nvSpPr>
            <p:spPr>
              <a:xfrm>
                <a:off x="621247" y="3802563"/>
                <a:ext cx="278591" cy="376395"/>
              </a:xfrm>
              <a:custGeom>
                <a:rect b="b" l="l" r="r" t="t"/>
                <a:pathLst>
                  <a:path extrusionOk="0" h="254" w="188">
                    <a:moveTo>
                      <a:pt x="50" y="0"/>
                    </a:moveTo>
                    <a:lnTo>
                      <a:pt x="54" y="0"/>
                    </a:lnTo>
                    <a:lnTo>
                      <a:pt x="59" y="2"/>
                    </a:lnTo>
                    <a:lnTo>
                      <a:pt x="62" y="5"/>
                    </a:lnTo>
                    <a:lnTo>
                      <a:pt x="63" y="8"/>
                    </a:lnTo>
                    <a:lnTo>
                      <a:pt x="65" y="11"/>
                    </a:lnTo>
                    <a:lnTo>
                      <a:pt x="65" y="15"/>
                    </a:lnTo>
                    <a:lnTo>
                      <a:pt x="63" y="18"/>
                    </a:lnTo>
                    <a:lnTo>
                      <a:pt x="62" y="23"/>
                    </a:lnTo>
                    <a:lnTo>
                      <a:pt x="42" y="47"/>
                    </a:lnTo>
                    <a:lnTo>
                      <a:pt x="30" y="76"/>
                    </a:lnTo>
                    <a:lnTo>
                      <a:pt x="26" y="107"/>
                    </a:lnTo>
                    <a:lnTo>
                      <a:pt x="30" y="139"/>
                    </a:lnTo>
                    <a:lnTo>
                      <a:pt x="42" y="167"/>
                    </a:lnTo>
                    <a:lnTo>
                      <a:pt x="62" y="193"/>
                    </a:lnTo>
                    <a:lnTo>
                      <a:pt x="86" y="212"/>
                    </a:lnTo>
                    <a:lnTo>
                      <a:pt x="113" y="223"/>
                    </a:lnTo>
                    <a:lnTo>
                      <a:pt x="143" y="229"/>
                    </a:lnTo>
                    <a:lnTo>
                      <a:pt x="173" y="226"/>
                    </a:lnTo>
                    <a:lnTo>
                      <a:pt x="177" y="226"/>
                    </a:lnTo>
                    <a:lnTo>
                      <a:pt x="182" y="227"/>
                    </a:lnTo>
                    <a:lnTo>
                      <a:pt x="186" y="230"/>
                    </a:lnTo>
                    <a:lnTo>
                      <a:pt x="188" y="235"/>
                    </a:lnTo>
                    <a:lnTo>
                      <a:pt x="188" y="241"/>
                    </a:lnTo>
                    <a:lnTo>
                      <a:pt x="186" y="245"/>
                    </a:lnTo>
                    <a:lnTo>
                      <a:pt x="183" y="248"/>
                    </a:lnTo>
                    <a:lnTo>
                      <a:pt x="179" y="250"/>
                    </a:lnTo>
                    <a:lnTo>
                      <a:pt x="146" y="254"/>
                    </a:lnTo>
                    <a:lnTo>
                      <a:pt x="117" y="251"/>
                    </a:lnTo>
                    <a:lnTo>
                      <a:pt x="90" y="242"/>
                    </a:lnTo>
                    <a:lnTo>
                      <a:pt x="66" y="229"/>
                    </a:lnTo>
                    <a:lnTo>
                      <a:pt x="44" y="211"/>
                    </a:lnTo>
                    <a:lnTo>
                      <a:pt x="24" y="188"/>
                    </a:lnTo>
                    <a:lnTo>
                      <a:pt x="12" y="164"/>
                    </a:lnTo>
                    <a:lnTo>
                      <a:pt x="3" y="136"/>
                    </a:lnTo>
                    <a:lnTo>
                      <a:pt x="0" y="107"/>
                    </a:lnTo>
                    <a:lnTo>
                      <a:pt x="3" y="79"/>
                    </a:lnTo>
                    <a:lnTo>
                      <a:pt x="12" y="52"/>
                    </a:lnTo>
                    <a:lnTo>
                      <a:pt x="24" y="26"/>
                    </a:lnTo>
                    <a:lnTo>
                      <a:pt x="44" y="5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43"/>
              <p:cNvSpPr/>
              <p:nvPr/>
            </p:nvSpPr>
            <p:spPr>
              <a:xfrm>
                <a:off x="779807" y="3740323"/>
                <a:ext cx="275627" cy="376394"/>
              </a:xfrm>
              <a:custGeom>
                <a:rect b="b" l="l" r="r" t="t"/>
                <a:pathLst>
                  <a:path extrusionOk="0" h="254" w="186">
                    <a:moveTo>
                      <a:pt x="39" y="0"/>
                    </a:moveTo>
                    <a:lnTo>
                      <a:pt x="67" y="3"/>
                    </a:lnTo>
                    <a:lnTo>
                      <a:pt x="96" y="11"/>
                    </a:lnTo>
                    <a:lnTo>
                      <a:pt x="121" y="24"/>
                    </a:lnTo>
                    <a:lnTo>
                      <a:pt x="144" y="44"/>
                    </a:lnTo>
                    <a:lnTo>
                      <a:pt x="165" y="71"/>
                    </a:lnTo>
                    <a:lnTo>
                      <a:pt x="178" y="100"/>
                    </a:lnTo>
                    <a:lnTo>
                      <a:pt x="186" y="131"/>
                    </a:lnTo>
                    <a:lnTo>
                      <a:pt x="186" y="163"/>
                    </a:lnTo>
                    <a:lnTo>
                      <a:pt x="178" y="194"/>
                    </a:lnTo>
                    <a:lnTo>
                      <a:pt x="165" y="224"/>
                    </a:lnTo>
                    <a:lnTo>
                      <a:pt x="144" y="251"/>
                    </a:lnTo>
                    <a:lnTo>
                      <a:pt x="141" y="253"/>
                    </a:lnTo>
                    <a:lnTo>
                      <a:pt x="138" y="254"/>
                    </a:lnTo>
                    <a:lnTo>
                      <a:pt x="135" y="254"/>
                    </a:lnTo>
                    <a:lnTo>
                      <a:pt x="130" y="253"/>
                    </a:lnTo>
                    <a:lnTo>
                      <a:pt x="126" y="251"/>
                    </a:lnTo>
                    <a:lnTo>
                      <a:pt x="124" y="247"/>
                    </a:lnTo>
                    <a:lnTo>
                      <a:pt x="123" y="244"/>
                    </a:lnTo>
                    <a:lnTo>
                      <a:pt x="123" y="239"/>
                    </a:lnTo>
                    <a:lnTo>
                      <a:pt x="124" y="236"/>
                    </a:lnTo>
                    <a:lnTo>
                      <a:pt x="126" y="233"/>
                    </a:lnTo>
                    <a:lnTo>
                      <a:pt x="144" y="211"/>
                    </a:lnTo>
                    <a:lnTo>
                      <a:pt x="154" y="187"/>
                    </a:lnTo>
                    <a:lnTo>
                      <a:pt x="160" y="161"/>
                    </a:lnTo>
                    <a:lnTo>
                      <a:pt x="160" y="134"/>
                    </a:lnTo>
                    <a:lnTo>
                      <a:pt x="154" y="109"/>
                    </a:lnTo>
                    <a:lnTo>
                      <a:pt x="144" y="85"/>
                    </a:lnTo>
                    <a:lnTo>
                      <a:pt x="126" y="62"/>
                    </a:lnTo>
                    <a:lnTo>
                      <a:pt x="102" y="44"/>
                    </a:lnTo>
                    <a:lnTo>
                      <a:pt x="75" y="32"/>
                    </a:lnTo>
                    <a:lnTo>
                      <a:pt x="45" y="27"/>
                    </a:lnTo>
                    <a:lnTo>
                      <a:pt x="15" y="29"/>
                    </a:lnTo>
                    <a:lnTo>
                      <a:pt x="10" y="30"/>
                    </a:lnTo>
                    <a:lnTo>
                      <a:pt x="4" y="27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43"/>
              <p:cNvSpPr/>
              <p:nvPr/>
            </p:nvSpPr>
            <p:spPr>
              <a:xfrm>
                <a:off x="935403" y="4066943"/>
                <a:ext cx="125959" cy="127440"/>
              </a:xfrm>
              <a:custGeom>
                <a:rect b="b" l="l" r="r" t="t"/>
                <a:pathLst>
                  <a:path extrusionOk="0" h="86" w="85">
                    <a:moveTo>
                      <a:pt x="13" y="0"/>
                    </a:moveTo>
                    <a:lnTo>
                      <a:pt x="18" y="2"/>
                    </a:lnTo>
                    <a:lnTo>
                      <a:pt x="22" y="3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8" y="57"/>
                    </a:lnTo>
                    <a:lnTo>
                      <a:pt x="73" y="60"/>
                    </a:lnTo>
                    <a:lnTo>
                      <a:pt x="78" y="60"/>
                    </a:lnTo>
                    <a:lnTo>
                      <a:pt x="82" y="63"/>
                    </a:lnTo>
                    <a:lnTo>
                      <a:pt x="84" y="68"/>
                    </a:lnTo>
                    <a:lnTo>
                      <a:pt x="85" y="74"/>
                    </a:lnTo>
                    <a:lnTo>
                      <a:pt x="84" y="78"/>
                    </a:lnTo>
                    <a:lnTo>
                      <a:pt x="81" y="81"/>
                    </a:lnTo>
                    <a:lnTo>
                      <a:pt x="78" y="84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16" y="83"/>
                    </a:lnTo>
                    <a:lnTo>
                      <a:pt x="10" y="81"/>
                    </a:lnTo>
                    <a:lnTo>
                      <a:pt x="7" y="78"/>
                    </a:lnTo>
                    <a:lnTo>
                      <a:pt x="4" y="75"/>
                    </a:lnTo>
                    <a:lnTo>
                      <a:pt x="3" y="71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43"/>
              <p:cNvSpPr/>
              <p:nvPr/>
            </p:nvSpPr>
            <p:spPr>
              <a:xfrm>
                <a:off x="763506" y="3837836"/>
                <a:ext cx="151150" cy="299337"/>
              </a:xfrm>
              <a:custGeom>
                <a:rect b="b" l="l" r="r" t="t"/>
                <a:pathLst>
                  <a:path extrusionOk="0" h="202" w="102">
                    <a:moveTo>
                      <a:pt x="59" y="104"/>
                    </a:moveTo>
                    <a:lnTo>
                      <a:pt x="59" y="148"/>
                    </a:lnTo>
                    <a:lnTo>
                      <a:pt x="65" y="145"/>
                    </a:lnTo>
                    <a:lnTo>
                      <a:pt x="69" y="143"/>
                    </a:lnTo>
                    <a:lnTo>
                      <a:pt x="74" y="139"/>
                    </a:lnTo>
                    <a:lnTo>
                      <a:pt x="77" y="136"/>
                    </a:lnTo>
                    <a:lnTo>
                      <a:pt x="78" y="130"/>
                    </a:lnTo>
                    <a:lnTo>
                      <a:pt x="78" y="125"/>
                    </a:lnTo>
                    <a:lnTo>
                      <a:pt x="78" y="121"/>
                    </a:lnTo>
                    <a:lnTo>
                      <a:pt x="77" y="116"/>
                    </a:lnTo>
                    <a:lnTo>
                      <a:pt x="74" y="112"/>
                    </a:lnTo>
                    <a:lnTo>
                      <a:pt x="69" y="109"/>
                    </a:lnTo>
                    <a:lnTo>
                      <a:pt x="65" y="107"/>
                    </a:lnTo>
                    <a:lnTo>
                      <a:pt x="59" y="104"/>
                    </a:lnTo>
                    <a:close/>
                    <a:moveTo>
                      <a:pt x="45" y="38"/>
                    </a:moveTo>
                    <a:lnTo>
                      <a:pt x="39" y="41"/>
                    </a:lnTo>
                    <a:lnTo>
                      <a:pt x="33" y="44"/>
                    </a:lnTo>
                    <a:lnTo>
                      <a:pt x="30" y="47"/>
                    </a:lnTo>
                    <a:lnTo>
                      <a:pt x="29" y="52"/>
                    </a:lnTo>
                    <a:lnTo>
                      <a:pt x="29" y="56"/>
                    </a:lnTo>
                    <a:lnTo>
                      <a:pt x="29" y="61"/>
                    </a:lnTo>
                    <a:lnTo>
                      <a:pt x="30" y="65"/>
                    </a:lnTo>
                    <a:lnTo>
                      <a:pt x="33" y="68"/>
                    </a:lnTo>
                    <a:lnTo>
                      <a:pt x="38" y="73"/>
                    </a:lnTo>
                    <a:lnTo>
                      <a:pt x="45" y="76"/>
                    </a:lnTo>
                    <a:lnTo>
                      <a:pt x="45" y="38"/>
                    </a:lnTo>
                    <a:close/>
                    <a:moveTo>
                      <a:pt x="53" y="0"/>
                    </a:moveTo>
                    <a:lnTo>
                      <a:pt x="54" y="0"/>
                    </a:lnTo>
                    <a:lnTo>
                      <a:pt x="57" y="2"/>
                    </a:lnTo>
                    <a:lnTo>
                      <a:pt x="57" y="5"/>
                    </a:lnTo>
                    <a:lnTo>
                      <a:pt x="59" y="8"/>
                    </a:lnTo>
                    <a:lnTo>
                      <a:pt x="59" y="18"/>
                    </a:lnTo>
                    <a:lnTo>
                      <a:pt x="68" y="20"/>
                    </a:lnTo>
                    <a:lnTo>
                      <a:pt x="77" y="23"/>
                    </a:lnTo>
                    <a:lnTo>
                      <a:pt x="83" y="28"/>
                    </a:lnTo>
                    <a:lnTo>
                      <a:pt x="89" y="34"/>
                    </a:lnTo>
                    <a:lnTo>
                      <a:pt x="93" y="38"/>
                    </a:lnTo>
                    <a:lnTo>
                      <a:pt x="96" y="43"/>
                    </a:lnTo>
                    <a:lnTo>
                      <a:pt x="98" y="49"/>
                    </a:lnTo>
                    <a:lnTo>
                      <a:pt x="98" y="53"/>
                    </a:lnTo>
                    <a:lnTo>
                      <a:pt x="98" y="58"/>
                    </a:lnTo>
                    <a:lnTo>
                      <a:pt x="95" y="61"/>
                    </a:lnTo>
                    <a:lnTo>
                      <a:pt x="90" y="64"/>
                    </a:lnTo>
                    <a:lnTo>
                      <a:pt x="86" y="65"/>
                    </a:lnTo>
                    <a:lnTo>
                      <a:pt x="81" y="64"/>
                    </a:lnTo>
                    <a:lnTo>
                      <a:pt x="78" y="62"/>
                    </a:lnTo>
                    <a:lnTo>
                      <a:pt x="75" y="59"/>
                    </a:lnTo>
                    <a:lnTo>
                      <a:pt x="74" y="55"/>
                    </a:lnTo>
                    <a:lnTo>
                      <a:pt x="72" y="49"/>
                    </a:lnTo>
                    <a:lnTo>
                      <a:pt x="68" y="44"/>
                    </a:lnTo>
                    <a:lnTo>
                      <a:pt x="63" y="41"/>
                    </a:lnTo>
                    <a:lnTo>
                      <a:pt x="59" y="38"/>
                    </a:lnTo>
                    <a:lnTo>
                      <a:pt x="59" y="79"/>
                    </a:lnTo>
                    <a:lnTo>
                      <a:pt x="69" y="82"/>
                    </a:lnTo>
                    <a:lnTo>
                      <a:pt x="78" y="85"/>
                    </a:lnTo>
                    <a:lnTo>
                      <a:pt x="84" y="88"/>
                    </a:lnTo>
                    <a:lnTo>
                      <a:pt x="90" y="94"/>
                    </a:lnTo>
                    <a:lnTo>
                      <a:pt x="96" y="98"/>
                    </a:lnTo>
                    <a:lnTo>
                      <a:pt x="99" y="106"/>
                    </a:lnTo>
                    <a:lnTo>
                      <a:pt x="102" y="113"/>
                    </a:lnTo>
                    <a:lnTo>
                      <a:pt x="102" y="122"/>
                    </a:lnTo>
                    <a:lnTo>
                      <a:pt x="102" y="130"/>
                    </a:lnTo>
                    <a:lnTo>
                      <a:pt x="101" y="136"/>
                    </a:lnTo>
                    <a:lnTo>
                      <a:pt x="98" y="143"/>
                    </a:lnTo>
                    <a:lnTo>
                      <a:pt x="93" y="149"/>
                    </a:lnTo>
                    <a:lnTo>
                      <a:pt x="89" y="154"/>
                    </a:lnTo>
                    <a:lnTo>
                      <a:pt x="83" y="158"/>
                    </a:lnTo>
                    <a:lnTo>
                      <a:pt x="71" y="164"/>
                    </a:lnTo>
                    <a:lnTo>
                      <a:pt x="59" y="166"/>
                    </a:lnTo>
                    <a:lnTo>
                      <a:pt x="59" y="190"/>
                    </a:lnTo>
                    <a:lnTo>
                      <a:pt x="57" y="196"/>
                    </a:lnTo>
                    <a:lnTo>
                      <a:pt x="57" y="199"/>
                    </a:lnTo>
                    <a:lnTo>
                      <a:pt x="56" y="200"/>
                    </a:lnTo>
                    <a:lnTo>
                      <a:pt x="53" y="202"/>
                    </a:lnTo>
                    <a:lnTo>
                      <a:pt x="50" y="200"/>
                    </a:lnTo>
                    <a:lnTo>
                      <a:pt x="47" y="199"/>
                    </a:lnTo>
                    <a:lnTo>
                      <a:pt x="47" y="197"/>
                    </a:lnTo>
                    <a:lnTo>
                      <a:pt x="45" y="193"/>
                    </a:lnTo>
                    <a:lnTo>
                      <a:pt x="45" y="166"/>
                    </a:lnTo>
                    <a:lnTo>
                      <a:pt x="35" y="164"/>
                    </a:lnTo>
                    <a:lnTo>
                      <a:pt x="26" y="161"/>
                    </a:lnTo>
                    <a:lnTo>
                      <a:pt x="18" y="157"/>
                    </a:lnTo>
                    <a:lnTo>
                      <a:pt x="12" y="151"/>
                    </a:lnTo>
                    <a:lnTo>
                      <a:pt x="6" y="145"/>
                    </a:lnTo>
                    <a:lnTo>
                      <a:pt x="3" y="139"/>
                    </a:lnTo>
                    <a:lnTo>
                      <a:pt x="2" y="131"/>
                    </a:lnTo>
                    <a:lnTo>
                      <a:pt x="0" y="125"/>
                    </a:lnTo>
                    <a:lnTo>
                      <a:pt x="2" y="121"/>
                    </a:lnTo>
                    <a:lnTo>
                      <a:pt x="5" y="116"/>
                    </a:lnTo>
                    <a:lnTo>
                      <a:pt x="6" y="115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7" y="113"/>
                    </a:lnTo>
                    <a:lnTo>
                      <a:pt x="21" y="115"/>
                    </a:lnTo>
                    <a:lnTo>
                      <a:pt x="23" y="118"/>
                    </a:lnTo>
                    <a:lnTo>
                      <a:pt x="24" y="121"/>
                    </a:lnTo>
                    <a:lnTo>
                      <a:pt x="27" y="128"/>
                    </a:lnTo>
                    <a:lnTo>
                      <a:pt x="30" y="133"/>
                    </a:lnTo>
                    <a:lnTo>
                      <a:pt x="32" y="137"/>
                    </a:lnTo>
                    <a:lnTo>
                      <a:pt x="35" y="140"/>
                    </a:lnTo>
                    <a:lnTo>
                      <a:pt x="39" y="143"/>
                    </a:lnTo>
                    <a:lnTo>
                      <a:pt x="45" y="146"/>
                    </a:lnTo>
                    <a:lnTo>
                      <a:pt x="45" y="101"/>
                    </a:lnTo>
                    <a:lnTo>
                      <a:pt x="33" y="97"/>
                    </a:lnTo>
                    <a:lnTo>
                      <a:pt x="24" y="92"/>
                    </a:lnTo>
                    <a:lnTo>
                      <a:pt x="18" y="89"/>
                    </a:lnTo>
                    <a:lnTo>
                      <a:pt x="14" y="85"/>
                    </a:lnTo>
                    <a:lnTo>
                      <a:pt x="9" y="80"/>
                    </a:lnTo>
                    <a:lnTo>
                      <a:pt x="6" y="74"/>
                    </a:lnTo>
                    <a:lnTo>
                      <a:pt x="5" y="67"/>
                    </a:lnTo>
                    <a:lnTo>
                      <a:pt x="5" y="59"/>
                    </a:lnTo>
                    <a:lnTo>
                      <a:pt x="6" y="44"/>
                    </a:lnTo>
                    <a:lnTo>
                      <a:pt x="15" y="32"/>
                    </a:lnTo>
                    <a:lnTo>
                      <a:pt x="27" y="23"/>
                    </a:lnTo>
                    <a:lnTo>
                      <a:pt x="45" y="18"/>
                    </a:lnTo>
                    <a:lnTo>
                      <a:pt x="45" y="8"/>
                    </a:lnTo>
                    <a:lnTo>
                      <a:pt x="47" y="5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9" name="Google Shape;479;p43"/>
            <p:cNvGrpSpPr/>
            <p:nvPr/>
          </p:nvGrpSpPr>
          <p:grpSpPr>
            <a:xfrm>
              <a:off x="2082018" y="-894758"/>
              <a:ext cx="3611913" cy="709503"/>
              <a:chOff x="8320405" y="1826522"/>
              <a:chExt cx="3611913" cy="709503"/>
            </a:xfrm>
          </p:grpSpPr>
          <p:pic>
            <p:nvPicPr>
              <p:cNvPr id="480" name="Google Shape;480;p4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0006941" y="1826523"/>
                <a:ext cx="277876" cy="68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1" name="Google Shape;481;p4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rot="10800000">
                <a:off x="11654442" y="1826522"/>
                <a:ext cx="277876" cy="6839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2" name="Google Shape;482;p43"/>
              <p:cNvSpPr txBox="1"/>
              <p:nvPr/>
            </p:nvSpPr>
            <p:spPr>
              <a:xfrm>
                <a:off x="8320405" y="2216825"/>
                <a:ext cx="1825500" cy="3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25"/>
                  <a:buFont typeface="Arial"/>
                  <a:buNone/>
                </a:pPr>
                <a:r>
                  <a:rPr b="1" i="0" lang="pt-PT" sz="1125" u="none" cap="none" strike="noStrike">
                    <a:solidFill>
                      <a:srgbClr val="008EC0"/>
                    </a:solidFill>
                    <a:latin typeface="Arial"/>
                    <a:ea typeface="Arial"/>
                    <a:cs typeface="Arial"/>
                    <a:sym typeface="Arial"/>
                  </a:rPr>
                  <a:t>INCENTIV</a:t>
                </a:r>
                <a:r>
                  <a:rPr b="1" lang="pt-PT" sz="1125">
                    <a:solidFill>
                      <a:srgbClr val="008EC0"/>
                    </a:solidFill>
                  </a:rPr>
                  <a:t>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43"/>
              <p:cNvSpPr/>
              <p:nvPr/>
            </p:nvSpPr>
            <p:spPr>
              <a:xfrm>
                <a:off x="10668979" y="1981131"/>
                <a:ext cx="654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PT" sz="1200" u="sng" cap="none" strike="noStrike">
                    <a:solidFill>
                      <a:srgbClr val="0A6788"/>
                    </a:solidFill>
                    <a:latin typeface="Arial"/>
                    <a:ea typeface="Arial"/>
                    <a:cs typeface="Arial"/>
                    <a:sym typeface="Arial"/>
                  </a:rPr>
                  <a:t>50%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4" name="Google Shape;484;p43"/>
          <p:cNvGrpSpPr/>
          <p:nvPr/>
        </p:nvGrpSpPr>
        <p:grpSpPr>
          <a:xfrm>
            <a:off x="3786049" y="2026715"/>
            <a:ext cx="2547550" cy="629958"/>
            <a:chOff x="8083732" y="4668954"/>
            <a:chExt cx="3396734" cy="839944"/>
          </a:xfrm>
        </p:grpSpPr>
        <p:grpSp>
          <p:nvGrpSpPr>
            <p:cNvPr id="485" name="Google Shape;485;p43"/>
            <p:cNvGrpSpPr/>
            <p:nvPr/>
          </p:nvGrpSpPr>
          <p:grpSpPr>
            <a:xfrm>
              <a:off x="8134795" y="4668954"/>
              <a:ext cx="327484" cy="370616"/>
              <a:chOff x="5292087" y="3779462"/>
              <a:chExt cx="391213" cy="465306"/>
            </a:xfrm>
          </p:grpSpPr>
          <p:sp>
            <p:nvSpPr>
              <p:cNvPr id="486" name="Google Shape;486;p43"/>
              <p:cNvSpPr/>
              <p:nvPr/>
            </p:nvSpPr>
            <p:spPr>
              <a:xfrm>
                <a:off x="5428419" y="3933576"/>
                <a:ext cx="121513" cy="240062"/>
              </a:xfrm>
              <a:custGeom>
                <a:rect b="b" l="l" r="r" t="t"/>
                <a:pathLst>
                  <a:path extrusionOk="0" h="162" w="82">
                    <a:moveTo>
                      <a:pt x="46" y="84"/>
                    </a:moveTo>
                    <a:lnTo>
                      <a:pt x="46" y="119"/>
                    </a:lnTo>
                    <a:lnTo>
                      <a:pt x="51" y="117"/>
                    </a:lnTo>
                    <a:lnTo>
                      <a:pt x="55" y="114"/>
                    </a:lnTo>
                    <a:lnTo>
                      <a:pt x="58" y="111"/>
                    </a:lnTo>
                    <a:lnTo>
                      <a:pt x="60" y="108"/>
                    </a:lnTo>
                    <a:lnTo>
                      <a:pt x="61" y="105"/>
                    </a:lnTo>
                    <a:lnTo>
                      <a:pt x="63" y="101"/>
                    </a:lnTo>
                    <a:lnTo>
                      <a:pt x="61" y="96"/>
                    </a:lnTo>
                    <a:lnTo>
                      <a:pt x="60" y="93"/>
                    </a:lnTo>
                    <a:lnTo>
                      <a:pt x="58" y="90"/>
                    </a:lnTo>
                    <a:lnTo>
                      <a:pt x="52" y="87"/>
                    </a:lnTo>
                    <a:lnTo>
                      <a:pt x="46" y="84"/>
                    </a:lnTo>
                    <a:close/>
                    <a:moveTo>
                      <a:pt x="36" y="30"/>
                    </a:moveTo>
                    <a:lnTo>
                      <a:pt x="30" y="33"/>
                    </a:lnTo>
                    <a:lnTo>
                      <a:pt x="25" y="36"/>
                    </a:lnTo>
                    <a:lnTo>
                      <a:pt x="24" y="38"/>
                    </a:lnTo>
                    <a:lnTo>
                      <a:pt x="22" y="41"/>
                    </a:lnTo>
                    <a:lnTo>
                      <a:pt x="22" y="45"/>
                    </a:lnTo>
                    <a:lnTo>
                      <a:pt x="22" y="50"/>
                    </a:lnTo>
                    <a:lnTo>
                      <a:pt x="24" y="53"/>
                    </a:lnTo>
                    <a:lnTo>
                      <a:pt x="25" y="54"/>
                    </a:lnTo>
                    <a:lnTo>
                      <a:pt x="30" y="57"/>
                    </a:lnTo>
                    <a:lnTo>
                      <a:pt x="36" y="60"/>
                    </a:lnTo>
                    <a:lnTo>
                      <a:pt x="36" y="30"/>
                    </a:lnTo>
                    <a:close/>
                    <a:moveTo>
                      <a:pt x="40" y="0"/>
                    </a:moveTo>
                    <a:lnTo>
                      <a:pt x="43" y="2"/>
                    </a:lnTo>
                    <a:lnTo>
                      <a:pt x="45" y="3"/>
                    </a:lnTo>
                    <a:lnTo>
                      <a:pt x="46" y="6"/>
                    </a:lnTo>
                    <a:lnTo>
                      <a:pt x="46" y="15"/>
                    </a:lnTo>
                    <a:lnTo>
                      <a:pt x="54" y="17"/>
                    </a:lnTo>
                    <a:lnTo>
                      <a:pt x="60" y="18"/>
                    </a:lnTo>
                    <a:lnTo>
                      <a:pt x="66" y="21"/>
                    </a:lnTo>
                    <a:lnTo>
                      <a:pt x="70" y="27"/>
                    </a:lnTo>
                    <a:lnTo>
                      <a:pt x="73" y="30"/>
                    </a:lnTo>
                    <a:lnTo>
                      <a:pt x="76" y="35"/>
                    </a:lnTo>
                    <a:lnTo>
                      <a:pt x="78" y="39"/>
                    </a:lnTo>
                    <a:lnTo>
                      <a:pt x="78" y="42"/>
                    </a:lnTo>
                    <a:lnTo>
                      <a:pt x="78" y="47"/>
                    </a:lnTo>
                    <a:lnTo>
                      <a:pt x="75" y="50"/>
                    </a:lnTo>
                    <a:lnTo>
                      <a:pt x="72" y="51"/>
                    </a:lnTo>
                    <a:lnTo>
                      <a:pt x="69" y="53"/>
                    </a:lnTo>
                    <a:lnTo>
                      <a:pt x="64" y="51"/>
                    </a:lnTo>
                    <a:lnTo>
                      <a:pt x="61" y="50"/>
                    </a:lnTo>
                    <a:lnTo>
                      <a:pt x="60" y="47"/>
                    </a:lnTo>
                    <a:lnTo>
                      <a:pt x="58" y="44"/>
                    </a:lnTo>
                    <a:lnTo>
                      <a:pt x="57" y="39"/>
                    </a:lnTo>
                    <a:lnTo>
                      <a:pt x="54" y="36"/>
                    </a:lnTo>
                    <a:lnTo>
                      <a:pt x="51" y="33"/>
                    </a:lnTo>
                    <a:lnTo>
                      <a:pt x="46" y="30"/>
                    </a:lnTo>
                    <a:lnTo>
                      <a:pt x="46" y="63"/>
                    </a:lnTo>
                    <a:lnTo>
                      <a:pt x="54" y="66"/>
                    </a:lnTo>
                    <a:lnTo>
                      <a:pt x="61" y="68"/>
                    </a:lnTo>
                    <a:lnTo>
                      <a:pt x="67" y="71"/>
                    </a:lnTo>
                    <a:lnTo>
                      <a:pt x="72" y="75"/>
                    </a:lnTo>
                    <a:lnTo>
                      <a:pt x="76" y="80"/>
                    </a:lnTo>
                    <a:lnTo>
                      <a:pt x="79" y="84"/>
                    </a:lnTo>
                    <a:lnTo>
                      <a:pt x="81" y="92"/>
                    </a:lnTo>
                    <a:lnTo>
                      <a:pt x="82" y="98"/>
                    </a:lnTo>
                    <a:lnTo>
                      <a:pt x="81" y="107"/>
                    </a:lnTo>
                    <a:lnTo>
                      <a:pt x="78" y="114"/>
                    </a:lnTo>
                    <a:lnTo>
                      <a:pt x="75" y="120"/>
                    </a:lnTo>
                    <a:lnTo>
                      <a:pt x="70" y="123"/>
                    </a:lnTo>
                    <a:lnTo>
                      <a:pt x="66" y="128"/>
                    </a:lnTo>
                    <a:lnTo>
                      <a:pt x="60" y="131"/>
                    </a:lnTo>
                    <a:lnTo>
                      <a:pt x="52" y="132"/>
                    </a:lnTo>
                    <a:lnTo>
                      <a:pt x="46" y="134"/>
                    </a:lnTo>
                    <a:lnTo>
                      <a:pt x="46" y="153"/>
                    </a:lnTo>
                    <a:lnTo>
                      <a:pt x="45" y="156"/>
                    </a:lnTo>
                    <a:lnTo>
                      <a:pt x="45" y="159"/>
                    </a:lnTo>
                    <a:lnTo>
                      <a:pt x="43" y="161"/>
                    </a:lnTo>
                    <a:lnTo>
                      <a:pt x="40" y="162"/>
                    </a:lnTo>
                    <a:lnTo>
                      <a:pt x="39" y="161"/>
                    </a:lnTo>
                    <a:lnTo>
                      <a:pt x="37" y="161"/>
                    </a:lnTo>
                    <a:lnTo>
                      <a:pt x="36" y="158"/>
                    </a:lnTo>
                    <a:lnTo>
                      <a:pt x="36" y="155"/>
                    </a:lnTo>
                    <a:lnTo>
                      <a:pt x="36" y="134"/>
                    </a:lnTo>
                    <a:lnTo>
                      <a:pt x="27" y="132"/>
                    </a:lnTo>
                    <a:lnTo>
                      <a:pt x="19" y="129"/>
                    </a:lnTo>
                    <a:lnTo>
                      <a:pt x="13" y="126"/>
                    </a:lnTo>
                    <a:lnTo>
                      <a:pt x="9" y="122"/>
                    </a:lnTo>
                    <a:lnTo>
                      <a:pt x="4" y="116"/>
                    </a:lnTo>
                    <a:lnTo>
                      <a:pt x="1" y="111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3" y="93"/>
                    </a:lnTo>
                    <a:lnTo>
                      <a:pt x="6" y="92"/>
                    </a:lnTo>
                    <a:lnTo>
                      <a:pt x="10" y="90"/>
                    </a:lnTo>
                    <a:lnTo>
                      <a:pt x="13" y="92"/>
                    </a:lnTo>
                    <a:lnTo>
                      <a:pt x="16" y="92"/>
                    </a:lnTo>
                    <a:lnTo>
                      <a:pt x="18" y="95"/>
                    </a:lnTo>
                    <a:lnTo>
                      <a:pt x="19" y="98"/>
                    </a:lnTo>
                    <a:lnTo>
                      <a:pt x="21" y="102"/>
                    </a:lnTo>
                    <a:lnTo>
                      <a:pt x="22" y="107"/>
                    </a:lnTo>
                    <a:lnTo>
                      <a:pt x="24" y="110"/>
                    </a:lnTo>
                    <a:lnTo>
                      <a:pt x="27" y="113"/>
                    </a:lnTo>
                    <a:lnTo>
                      <a:pt x="31" y="116"/>
                    </a:lnTo>
                    <a:lnTo>
                      <a:pt x="36" y="117"/>
                    </a:lnTo>
                    <a:lnTo>
                      <a:pt x="36" y="81"/>
                    </a:lnTo>
                    <a:lnTo>
                      <a:pt x="27" y="78"/>
                    </a:lnTo>
                    <a:lnTo>
                      <a:pt x="18" y="74"/>
                    </a:lnTo>
                    <a:lnTo>
                      <a:pt x="13" y="72"/>
                    </a:lnTo>
                    <a:lnTo>
                      <a:pt x="10" y="68"/>
                    </a:lnTo>
                    <a:lnTo>
                      <a:pt x="7" y="65"/>
                    </a:lnTo>
                    <a:lnTo>
                      <a:pt x="4" y="60"/>
                    </a:lnTo>
                    <a:lnTo>
                      <a:pt x="3" y="54"/>
                    </a:lnTo>
                    <a:lnTo>
                      <a:pt x="3" y="47"/>
                    </a:lnTo>
                    <a:lnTo>
                      <a:pt x="3" y="39"/>
                    </a:lnTo>
                    <a:lnTo>
                      <a:pt x="6" y="32"/>
                    </a:lnTo>
                    <a:lnTo>
                      <a:pt x="10" y="26"/>
                    </a:lnTo>
                    <a:lnTo>
                      <a:pt x="21" y="18"/>
                    </a:lnTo>
                    <a:lnTo>
                      <a:pt x="36" y="15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43"/>
              <p:cNvSpPr/>
              <p:nvPr/>
            </p:nvSpPr>
            <p:spPr>
              <a:xfrm>
                <a:off x="5370627" y="3779462"/>
                <a:ext cx="237098" cy="118549"/>
              </a:xfrm>
              <a:custGeom>
                <a:rect b="b" l="l" r="r" t="t"/>
                <a:pathLst>
                  <a:path extrusionOk="0" h="80" w="160">
                    <a:moveTo>
                      <a:pt x="34" y="26"/>
                    </a:moveTo>
                    <a:lnTo>
                      <a:pt x="33" y="27"/>
                    </a:lnTo>
                    <a:lnTo>
                      <a:pt x="58" y="54"/>
                    </a:lnTo>
                    <a:lnTo>
                      <a:pt x="100" y="54"/>
                    </a:lnTo>
                    <a:lnTo>
                      <a:pt x="126" y="27"/>
                    </a:lnTo>
                    <a:lnTo>
                      <a:pt x="124" y="26"/>
                    </a:lnTo>
                    <a:lnTo>
                      <a:pt x="123" y="26"/>
                    </a:lnTo>
                    <a:lnTo>
                      <a:pt x="123" y="27"/>
                    </a:lnTo>
                    <a:lnTo>
                      <a:pt x="121" y="29"/>
                    </a:lnTo>
                    <a:lnTo>
                      <a:pt x="118" y="30"/>
                    </a:lnTo>
                    <a:lnTo>
                      <a:pt x="115" y="32"/>
                    </a:lnTo>
                    <a:lnTo>
                      <a:pt x="112" y="33"/>
                    </a:lnTo>
                    <a:lnTo>
                      <a:pt x="108" y="35"/>
                    </a:lnTo>
                    <a:lnTo>
                      <a:pt x="102" y="35"/>
                    </a:lnTo>
                    <a:lnTo>
                      <a:pt x="96" y="35"/>
                    </a:lnTo>
                    <a:lnTo>
                      <a:pt x="91" y="33"/>
                    </a:lnTo>
                    <a:lnTo>
                      <a:pt x="88" y="32"/>
                    </a:lnTo>
                    <a:lnTo>
                      <a:pt x="85" y="30"/>
                    </a:lnTo>
                    <a:lnTo>
                      <a:pt x="82" y="29"/>
                    </a:lnTo>
                    <a:lnTo>
                      <a:pt x="81" y="27"/>
                    </a:lnTo>
                    <a:lnTo>
                      <a:pt x="81" y="26"/>
                    </a:lnTo>
                    <a:lnTo>
                      <a:pt x="79" y="26"/>
                    </a:lnTo>
                    <a:lnTo>
                      <a:pt x="78" y="26"/>
                    </a:lnTo>
                    <a:lnTo>
                      <a:pt x="78" y="27"/>
                    </a:lnTo>
                    <a:lnTo>
                      <a:pt x="76" y="29"/>
                    </a:lnTo>
                    <a:lnTo>
                      <a:pt x="73" y="30"/>
                    </a:lnTo>
                    <a:lnTo>
                      <a:pt x="70" y="32"/>
                    </a:lnTo>
                    <a:lnTo>
                      <a:pt x="67" y="33"/>
                    </a:lnTo>
                    <a:lnTo>
                      <a:pt x="63" y="35"/>
                    </a:lnTo>
                    <a:lnTo>
                      <a:pt x="57" y="35"/>
                    </a:lnTo>
                    <a:lnTo>
                      <a:pt x="51" y="35"/>
                    </a:lnTo>
                    <a:lnTo>
                      <a:pt x="46" y="33"/>
                    </a:lnTo>
                    <a:lnTo>
                      <a:pt x="43" y="32"/>
                    </a:lnTo>
                    <a:lnTo>
                      <a:pt x="40" y="30"/>
                    </a:lnTo>
                    <a:lnTo>
                      <a:pt x="37" y="29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4" y="26"/>
                    </a:lnTo>
                    <a:close/>
                    <a:moveTo>
                      <a:pt x="34" y="0"/>
                    </a:moveTo>
                    <a:lnTo>
                      <a:pt x="40" y="2"/>
                    </a:lnTo>
                    <a:lnTo>
                      <a:pt x="45" y="2"/>
                    </a:lnTo>
                    <a:lnTo>
                      <a:pt x="48" y="5"/>
                    </a:lnTo>
                    <a:lnTo>
                      <a:pt x="51" y="6"/>
                    </a:lnTo>
                    <a:lnTo>
                      <a:pt x="54" y="8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60" y="8"/>
                    </a:lnTo>
                    <a:lnTo>
                      <a:pt x="63" y="6"/>
                    </a:lnTo>
                    <a:lnTo>
                      <a:pt x="66" y="5"/>
                    </a:lnTo>
                    <a:lnTo>
                      <a:pt x="69" y="2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5" y="2"/>
                    </a:lnTo>
                    <a:lnTo>
                      <a:pt x="90" y="2"/>
                    </a:lnTo>
                    <a:lnTo>
                      <a:pt x="93" y="5"/>
                    </a:lnTo>
                    <a:lnTo>
                      <a:pt x="96" y="6"/>
                    </a:lnTo>
                    <a:lnTo>
                      <a:pt x="99" y="8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3" y="9"/>
                    </a:lnTo>
                    <a:lnTo>
                      <a:pt x="105" y="8"/>
                    </a:lnTo>
                    <a:lnTo>
                      <a:pt x="108" y="6"/>
                    </a:lnTo>
                    <a:lnTo>
                      <a:pt x="111" y="5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24" y="0"/>
                    </a:lnTo>
                    <a:lnTo>
                      <a:pt x="130" y="2"/>
                    </a:lnTo>
                    <a:lnTo>
                      <a:pt x="135" y="2"/>
                    </a:lnTo>
                    <a:lnTo>
                      <a:pt x="138" y="5"/>
                    </a:lnTo>
                    <a:lnTo>
                      <a:pt x="141" y="6"/>
                    </a:lnTo>
                    <a:lnTo>
                      <a:pt x="144" y="8"/>
                    </a:lnTo>
                    <a:lnTo>
                      <a:pt x="145" y="9"/>
                    </a:lnTo>
                    <a:lnTo>
                      <a:pt x="145" y="9"/>
                    </a:lnTo>
                    <a:lnTo>
                      <a:pt x="147" y="9"/>
                    </a:lnTo>
                    <a:lnTo>
                      <a:pt x="151" y="11"/>
                    </a:lnTo>
                    <a:lnTo>
                      <a:pt x="156" y="12"/>
                    </a:lnTo>
                    <a:lnTo>
                      <a:pt x="159" y="17"/>
                    </a:lnTo>
                    <a:lnTo>
                      <a:pt x="160" y="21"/>
                    </a:lnTo>
                    <a:lnTo>
                      <a:pt x="159" y="27"/>
                    </a:lnTo>
                    <a:lnTo>
                      <a:pt x="156" y="30"/>
                    </a:lnTo>
                    <a:lnTo>
                      <a:pt x="117" y="77"/>
                    </a:lnTo>
                    <a:lnTo>
                      <a:pt x="114" y="78"/>
                    </a:lnTo>
                    <a:lnTo>
                      <a:pt x="111" y="80"/>
                    </a:lnTo>
                    <a:lnTo>
                      <a:pt x="106" y="80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5" y="78"/>
                    </a:lnTo>
                    <a:lnTo>
                      <a:pt x="43" y="75"/>
                    </a:lnTo>
                    <a:lnTo>
                      <a:pt x="3" y="30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3" y="12"/>
                    </a:lnTo>
                    <a:lnTo>
                      <a:pt x="7" y="11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43"/>
              <p:cNvSpPr/>
              <p:nvPr/>
            </p:nvSpPr>
            <p:spPr>
              <a:xfrm>
                <a:off x="5292087" y="3863928"/>
                <a:ext cx="391213" cy="380840"/>
              </a:xfrm>
              <a:custGeom>
                <a:rect b="b" l="l" r="r" t="t"/>
                <a:pathLst>
                  <a:path extrusionOk="0" h="257" w="264">
                    <a:moveTo>
                      <a:pt x="107" y="26"/>
                    </a:moveTo>
                    <a:lnTo>
                      <a:pt x="89" y="37"/>
                    </a:lnTo>
                    <a:lnTo>
                      <a:pt x="71" y="49"/>
                    </a:lnTo>
                    <a:lnTo>
                      <a:pt x="57" y="59"/>
                    </a:lnTo>
                    <a:lnTo>
                      <a:pt x="47" y="70"/>
                    </a:lnTo>
                    <a:lnTo>
                      <a:pt x="42" y="77"/>
                    </a:lnTo>
                    <a:lnTo>
                      <a:pt x="39" y="89"/>
                    </a:lnTo>
                    <a:lnTo>
                      <a:pt x="38" y="107"/>
                    </a:lnTo>
                    <a:lnTo>
                      <a:pt x="36" y="127"/>
                    </a:lnTo>
                    <a:lnTo>
                      <a:pt x="35" y="148"/>
                    </a:lnTo>
                    <a:lnTo>
                      <a:pt x="35" y="166"/>
                    </a:lnTo>
                    <a:lnTo>
                      <a:pt x="33" y="181"/>
                    </a:lnTo>
                    <a:lnTo>
                      <a:pt x="33" y="190"/>
                    </a:lnTo>
                    <a:lnTo>
                      <a:pt x="32" y="194"/>
                    </a:lnTo>
                    <a:lnTo>
                      <a:pt x="30" y="199"/>
                    </a:lnTo>
                    <a:lnTo>
                      <a:pt x="29" y="205"/>
                    </a:lnTo>
                    <a:lnTo>
                      <a:pt x="27" y="208"/>
                    </a:lnTo>
                    <a:lnTo>
                      <a:pt x="26" y="211"/>
                    </a:lnTo>
                    <a:lnTo>
                      <a:pt x="26" y="212"/>
                    </a:lnTo>
                    <a:lnTo>
                      <a:pt x="27" y="214"/>
                    </a:lnTo>
                    <a:lnTo>
                      <a:pt x="29" y="215"/>
                    </a:lnTo>
                    <a:lnTo>
                      <a:pt x="30" y="217"/>
                    </a:lnTo>
                    <a:lnTo>
                      <a:pt x="38" y="220"/>
                    </a:lnTo>
                    <a:lnTo>
                      <a:pt x="51" y="223"/>
                    </a:lnTo>
                    <a:lnTo>
                      <a:pt x="72" y="227"/>
                    </a:lnTo>
                    <a:lnTo>
                      <a:pt x="99" y="230"/>
                    </a:lnTo>
                    <a:lnTo>
                      <a:pt x="132" y="232"/>
                    </a:lnTo>
                    <a:lnTo>
                      <a:pt x="162" y="230"/>
                    </a:lnTo>
                    <a:lnTo>
                      <a:pt x="188" y="227"/>
                    </a:lnTo>
                    <a:lnTo>
                      <a:pt x="210" y="223"/>
                    </a:lnTo>
                    <a:lnTo>
                      <a:pt x="225" y="220"/>
                    </a:lnTo>
                    <a:lnTo>
                      <a:pt x="234" y="217"/>
                    </a:lnTo>
                    <a:lnTo>
                      <a:pt x="237" y="215"/>
                    </a:lnTo>
                    <a:lnTo>
                      <a:pt x="239" y="214"/>
                    </a:lnTo>
                    <a:lnTo>
                      <a:pt x="239" y="212"/>
                    </a:lnTo>
                    <a:lnTo>
                      <a:pt x="239" y="211"/>
                    </a:lnTo>
                    <a:lnTo>
                      <a:pt x="237" y="208"/>
                    </a:lnTo>
                    <a:lnTo>
                      <a:pt x="236" y="205"/>
                    </a:lnTo>
                    <a:lnTo>
                      <a:pt x="234" y="199"/>
                    </a:lnTo>
                    <a:lnTo>
                      <a:pt x="233" y="194"/>
                    </a:lnTo>
                    <a:lnTo>
                      <a:pt x="233" y="190"/>
                    </a:lnTo>
                    <a:lnTo>
                      <a:pt x="231" y="181"/>
                    </a:lnTo>
                    <a:lnTo>
                      <a:pt x="231" y="166"/>
                    </a:lnTo>
                    <a:lnTo>
                      <a:pt x="230" y="146"/>
                    </a:lnTo>
                    <a:lnTo>
                      <a:pt x="228" y="127"/>
                    </a:lnTo>
                    <a:lnTo>
                      <a:pt x="227" y="106"/>
                    </a:lnTo>
                    <a:lnTo>
                      <a:pt x="225" y="89"/>
                    </a:lnTo>
                    <a:lnTo>
                      <a:pt x="224" y="77"/>
                    </a:lnTo>
                    <a:lnTo>
                      <a:pt x="218" y="70"/>
                    </a:lnTo>
                    <a:lnTo>
                      <a:pt x="207" y="59"/>
                    </a:lnTo>
                    <a:lnTo>
                      <a:pt x="194" y="49"/>
                    </a:lnTo>
                    <a:lnTo>
                      <a:pt x="176" y="37"/>
                    </a:lnTo>
                    <a:lnTo>
                      <a:pt x="158" y="26"/>
                    </a:lnTo>
                    <a:lnTo>
                      <a:pt x="107" y="26"/>
                    </a:lnTo>
                    <a:close/>
                    <a:moveTo>
                      <a:pt x="104" y="0"/>
                    </a:moveTo>
                    <a:lnTo>
                      <a:pt x="161" y="0"/>
                    </a:lnTo>
                    <a:lnTo>
                      <a:pt x="164" y="0"/>
                    </a:lnTo>
                    <a:lnTo>
                      <a:pt x="168" y="2"/>
                    </a:lnTo>
                    <a:lnTo>
                      <a:pt x="179" y="8"/>
                    </a:lnTo>
                    <a:lnTo>
                      <a:pt x="195" y="18"/>
                    </a:lnTo>
                    <a:lnTo>
                      <a:pt x="212" y="31"/>
                    </a:lnTo>
                    <a:lnTo>
                      <a:pt x="228" y="43"/>
                    </a:lnTo>
                    <a:lnTo>
                      <a:pt x="242" y="58"/>
                    </a:lnTo>
                    <a:lnTo>
                      <a:pt x="248" y="71"/>
                    </a:lnTo>
                    <a:lnTo>
                      <a:pt x="251" y="86"/>
                    </a:lnTo>
                    <a:lnTo>
                      <a:pt x="252" y="109"/>
                    </a:lnTo>
                    <a:lnTo>
                      <a:pt x="255" y="134"/>
                    </a:lnTo>
                    <a:lnTo>
                      <a:pt x="257" y="164"/>
                    </a:lnTo>
                    <a:lnTo>
                      <a:pt x="257" y="175"/>
                    </a:lnTo>
                    <a:lnTo>
                      <a:pt x="257" y="185"/>
                    </a:lnTo>
                    <a:lnTo>
                      <a:pt x="258" y="190"/>
                    </a:lnTo>
                    <a:lnTo>
                      <a:pt x="258" y="191"/>
                    </a:lnTo>
                    <a:lnTo>
                      <a:pt x="260" y="194"/>
                    </a:lnTo>
                    <a:lnTo>
                      <a:pt x="263" y="200"/>
                    </a:lnTo>
                    <a:lnTo>
                      <a:pt x="264" y="209"/>
                    </a:lnTo>
                    <a:lnTo>
                      <a:pt x="263" y="220"/>
                    </a:lnTo>
                    <a:lnTo>
                      <a:pt x="258" y="230"/>
                    </a:lnTo>
                    <a:lnTo>
                      <a:pt x="246" y="239"/>
                    </a:lnTo>
                    <a:lnTo>
                      <a:pt x="234" y="244"/>
                    </a:lnTo>
                    <a:lnTo>
                      <a:pt x="215" y="248"/>
                    </a:lnTo>
                    <a:lnTo>
                      <a:pt x="191" y="253"/>
                    </a:lnTo>
                    <a:lnTo>
                      <a:pt x="162" y="256"/>
                    </a:lnTo>
                    <a:lnTo>
                      <a:pt x="132" y="257"/>
                    </a:lnTo>
                    <a:lnTo>
                      <a:pt x="93" y="256"/>
                    </a:lnTo>
                    <a:lnTo>
                      <a:pt x="60" y="251"/>
                    </a:lnTo>
                    <a:lnTo>
                      <a:pt x="35" y="245"/>
                    </a:lnTo>
                    <a:lnTo>
                      <a:pt x="20" y="239"/>
                    </a:lnTo>
                    <a:lnTo>
                      <a:pt x="6" y="230"/>
                    </a:lnTo>
                    <a:lnTo>
                      <a:pt x="2" y="220"/>
                    </a:lnTo>
                    <a:lnTo>
                      <a:pt x="0" y="209"/>
                    </a:lnTo>
                    <a:lnTo>
                      <a:pt x="3" y="200"/>
                    </a:lnTo>
                    <a:lnTo>
                      <a:pt x="5" y="194"/>
                    </a:lnTo>
                    <a:lnTo>
                      <a:pt x="6" y="190"/>
                    </a:lnTo>
                    <a:lnTo>
                      <a:pt x="8" y="185"/>
                    </a:lnTo>
                    <a:lnTo>
                      <a:pt x="8" y="176"/>
                    </a:lnTo>
                    <a:lnTo>
                      <a:pt x="9" y="164"/>
                    </a:lnTo>
                    <a:lnTo>
                      <a:pt x="11" y="136"/>
                    </a:lnTo>
                    <a:lnTo>
                      <a:pt x="12" y="109"/>
                    </a:lnTo>
                    <a:lnTo>
                      <a:pt x="14" y="86"/>
                    </a:lnTo>
                    <a:lnTo>
                      <a:pt x="17" y="71"/>
                    </a:lnTo>
                    <a:lnTo>
                      <a:pt x="24" y="58"/>
                    </a:lnTo>
                    <a:lnTo>
                      <a:pt x="36" y="43"/>
                    </a:lnTo>
                    <a:lnTo>
                      <a:pt x="53" y="31"/>
                    </a:lnTo>
                    <a:lnTo>
                      <a:pt x="71" y="18"/>
                    </a:lnTo>
                    <a:lnTo>
                      <a:pt x="86" y="8"/>
                    </a:lnTo>
                    <a:lnTo>
                      <a:pt x="98" y="2"/>
                    </a:lnTo>
                    <a:lnTo>
                      <a:pt x="101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9" name="Google Shape;489;p43"/>
            <p:cNvSpPr txBox="1"/>
            <p:nvPr/>
          </p:nvSpPr>
          <p:spPr>
            <a:xfrm>
              <a:off x="8083732" y="5074488"/>
              <a:ext cx="17577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25"/>
                <a:buFont typeface="Arial"/>
                <a:buNone/>
              </a:pPr>
              <a:r>
                <a:rPr b="1" lang="pt-PT" sz="1125">
                  <a:solidFill>
                    <a:srgbClr val="008EC0"/>
                  </a:solidFill>
                </a:rPr>
                <a:t>INVESTMENT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0" name="Google Shape;490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651341" y="4824899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0800000">
              <a:off x="11202590" y="4824898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p43"/>
            <p:cNvSpPr/>
            <p:nvPr/>
          </p:nvSpPr>
          <p:spPr>
            <a:xfrm>
              <a:off x="9771780" y="4983102"/>
              <a:ext cx="1609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PT" sz="1200" u="sng" cap="none" strike="noStrike">
                  <a:solidFill>
                    <a:srgbClr val="0A6788"/>
                  </a:solidFill>
                  <a:latin typeface="Arial"/>
                  <a:ea typeface="Arial"/>
                  <a:cs typeface="Arial"/>
                  <a:sym typeface="Arial"/>
                </a:rPr>
                <a:t>2.970,807,00 €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43"/>
          <p:cNvGrpSpPr/>
          <p:nvPr/>
        </p:nvGrpSpPr>
        <p:grpSpPr>
          <a:xfrm>
            <a:off x="3699499" y="2764969"/>
            <a:ext cx="2576588" cy="570794"/>
            <a:chOff x="2082018" y="-946313"/>
            <a:chExt cx="3435451" cy="761058"/>
          </a:xfrm>
        </p:grpSpPr>
        <p:grpSp>
          <p:nvGrpSpPr>
            <p:cNvPr id="494" name="Google Shape;494;p43"/>
            <p:cNvGrpSpPr/>
            <p:nvPr/>
          </p:nvGrpSpPr>
          <p:grpSpPr>
            <a:xfrm>
              <a:off x="2294745" y="-946313"/>
              <a:ext cx="384763" cy="395622"/>
              <a:chOff x="619766" y="3740323"/>
              <a:chExt cx="441596" cy="454060"/>
            </a:xfrm>
          </p:grpSpPr>
          <p:sp>
            <p:nvSpPr>
              <p:cNvPr id="495" name="Google Shape;495;p43"/>
              <p:cNvSpPr/>
              <p:nvPr/>
            </p:nvSpPr>
            <p:spPr>
              <a:xfrm>
                <a:off x="619766" y="3832809"/>
                <a:ext cx="124477" cy="127440"/>
              </a:xfrm>
              <a:custGeom>
                <a:rect b="b" l="l" r="r" t="t"/>
                <a:pathLst>
                  <a:path extrusionOk="0" h="86" w="84">
                    <a:moveTo>
                      <a:pt x="13" y="0"/>
                    </a:moveTo>
                    <a:lnTo>
                      <a:pt x="69" y="3"/>
                    </a:lnTo>
                    <a:lnTo>
                      <a:pt x="73" y="5"/>
                    </a:lnTo>
                    <a:lnTo>
                      <a:pt x="78" y="8"/>
                    </a:lnTo>
                    <a:lnTo>
                      <a:pt x="79" y="11"/>
                    </a:lnTo>
                    <a:lnTo>
                      <a:pt x="81" y="15"/>
                    </a:lnTo>
                    <a:lnTo>
                      <a:pt x="84" y="73"/>
                    </a:lnTo>
                    <a:lnTo>
                      <a:pt x="84" y="77"/>
                    </a:lnTo>
                    <a:lnTo>
                      <a:pt x="81" y="82"/>
                    </a:lnTo>
                    <a:lnTo>
                      <a:pt x="76" y="85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66" y="85"/>
                    </a:lnTo>
                    <a:lnTo>
                      <a:pt x="63" y="82"/>
                    </a:lnTo>
                    <a:lnTo>
                      <a:pt x="60" y="79"/>
                    </a:lnTo>
                    <a:lnTo>
                      <a:pt x="58" y="74"/>
                    </a:lnTo>
                    <a:lnTo>
                      <a:pt x="57" y="29"/>
                    </a:lnTo>
                    <a:lnTo>
                      <a:pt x="12" y="26"/>
                    </a:lnTo>
                    <a:lnTo>
                      <a:pt x="6" y="24"/>
                    </a:lnTo>
                    <a:lnTo>
                      <a:pt x="3" y="21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43"/>
              <p:cNvSpPr/>
              <p:nvPr/>
            </p:nvSpPr>
            <p:spPr>
              <a:xfrm>
                <a:off x="621247" y="3802563"/>
                <a:ext cx="278591" cy="376395"/>
              </a:xfrm>
              <a:custGeom>
                <a:rect b="b" l="l" r="r" t="t"/>
                <a:pathLst>
                  <a:path extrusionOk="0" h="254" w="188">
                    <a:moveTo>
                      <a:pt x="50" y="0"/>
                    </a:moveTo>
                    <a:lnTo>
                      <a:pt x="54" y="0"/>
                    </a:lnTo>
                    <a:lnTo>
                      <a:pt x="59" y="2"/>
                    </a:lnTo>
                    <a:lnTo>
                      <a:pt x="62" y="5"/>
                    </a:lnTo>
                    <a:lnTo>
                      <a:pt x="63" y="8"/>
                    </a:lnTo>
                    <a:lnTo>
                      <a:pt x="65" y="11"/>
                    </a:lnTo>
                    <a:lnTo>
                      <a:pt x="65" y="15"/>
                    </a:lnTo>
                    <a:lnTo>
                      <a:pt x="63" y="18"/>
                    </a:lnTo>
                    <a:lnTo>
                      <a:pt x="62" y="23"/>
                    </a:lnTo>
                    <a:lnTo>
                      <a:pt x="42" y="47"/>
                    </a:lnTo>
                    <a:lnTo>
                      <a:pt x="30" y="76"/>
                    </a:lnTo>
                    <a:lnTo>
                      <a:pt x="26" y="107"/>
                    </a:lnTo>
                    <a:lnTo>
                      <a:pt x="30" y="139"/>
                    </a:lnTo>
                    <a:lnTo>
                      <a:pt x="42" y="167"/>
                    </a:lnTo>
                    <a:lnTo>
                      <a:pt x="62" y="193"/>
                    </a:lnTo>
                    <a:lnTo>
                      <a:pt x="86" y="212"/>
                    </a:lnTo>
                    <a:lnTo>
                      <a:pt x="113" y="223"/>
                    </a:lnTo>
                    <a:lnTo>
                      <a:pt x="143" y="229"/>
                    </a:lnTo>
                    <a:lnTo>
                      <a:pt x="173" y="226"/>
                    </a:lnTo>
                    <a:lnTo>
                      <a:pt x="177" y="226"/>
                    </a:lnTo>
                    <a:lnTo>
                      <a:pt x="182" y="227"/>
                    </a:lnTo>
                    <a:lnTo>
                      <a:pt x="186" y="230"/>
                    </a:lnTo>
                    <a:lnTo>
                      <a:pt x="188" y="235"/>
                    </a:lnTo>
                    <a:lnTo>
                      <a:pt x="188" y="241"/>
                    </a:lnTo>
                    <a:lnTo>
                      <a:pt x="186" y="245"/>
                    </a:lnTo>
                    <a:lnTo>
                      <a:pt x="183" y="248"/>
                    </a:lnTo>
                    <a:lnTo>
                      <a:pt x="179" y="250"/>
                    </a:lnTo>
                    <a:lnTo>
                      <a:pt x="146" y="254"/>
                    </a:lnTo>
                    <a:lnTo>
                      <a:pt x="117" y="251"/>
                    </a:lnTo>
                    <a:lnTo>
                      <a:pt x="90" y="242"/>
                    </a:lnTo>
                    <a:lnTo>
                      <a:pt x="66" y="229"/>
                    </a:lnTo>
                    <a:lnTo>
                      <a:pt x="44" y="211"/>
                    </a:lnTo>
                    <a:lnTo>
                      <a:pt x="24" y="188"/>
                    </a:lnTo>
                    <a:lnTo>
                      <a:pt x="12" y="164"/>
                    </a:lnTo>
                    <a:lnTo>
                      <a:pt x="3" y="136"/>
                    </a:lnTo>
                    <a:lnTo>
                      <a:pt x="0" y="107"/>
                    </a:lnTo>
                    <a:lnTo>
                      <a:pt x="3" y="79"/>
                    </a:lnTo>
                    <a:lnTo>
                      <a:pt x="12" y="52"/>
                    </a:lnTo>
                    <a:lnTo>
                      <a:pt x="24" y="26"/>
                    </a:lnTo>
                    <a:lnTo>
                      <a:pt x="44" y="5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43"/>
              <p:cNvSpPr/>
              <p:nvPr/>
            </p:nvSpPr>
            <p:spPr>
              <a:xfrm>
                <a:off x="779807" y="3740323"/>
                <a:ext cx="275627" cy="376394"/>
              </a:xfrm>
              <a:custGeom>
                <a:rect b="b" l="l" r="r" t="t"/>
                <a:pathLst>
                  <a:path extrusionOk="0" h="254" w="186">
                    <a:moveTo>
                      <a:pt x="39" y="0"/>
                    </a:moveTo>
                    <a:lnTo>
                      <a:pt x="67" y="3"/>
                    </a:lnTo>
                    <a:lnTo>
                      <a:pt x="96" y="11"/>
                    </a:lnTo>
                    <a:lnTo>
                      <a:pt x="121" y="24"/>
                    </a:lnTo>
                    <a:lnTo>
                      <a:pt x="144" y="44"/>
                    </a:lnTo>
                    <a:lnTo>
                      <a:pt x="165" y="71"/>
                    </a:lnTo>
                    <a:lnTo>
                      <a:pt x="178" y="100"/>
                    </a:lnTo>
                    <a:lnTo>
                      <a:pt x="186" y="131"/>
                    </a:lnTo>
                    <a:lnTo>
                      <a:pt x="186" y="163"/>
                    </a:lnTo>
                    <a:lnTo>
                      <a:pt x="178" y="194"/>
                    </a:lnTo>
                    <a:lnTo>
                      <a:pt x="165" y="224"/>
                    </a:lnTo>
                    <a:lnTo>
                      <a:pt x="144" y="251"/>
                    </a:lnTo>
                    <a:lnTo>
                      <a:pt x="141" y="253"/>
                    </a:lnTo>
                    <a:lnTo>
                      <a:pt x="138" y="254"/>
                    </a:lnTo>
                    <a:lnTo>
                      <a:pt x="135" y="254"/>
                    </a:lnTo>
                    <a:lnTo>
                      <a:pt x="130" y="253"/>
                    </a:lnTo>
                    <a:lnTo>
                      <a:pt x="126" y="251"/>
                    </a:lnTo>
                    <a:lnTo>
                      <a:pt x="124" y="247"/>
                    </a:lnTo>
                    <a:lnTo>
                      <a:pt x="123" y="244"/>
                    </a:lnTo>
                    <a:lnTo>
                      <a:pt x="123" y="239"/>
                    </a:lnTo>
                    <a:lnTo>
                      <a:pt x="124" y="236"/>
                    </a:lnTo>
                    <a:lnTo>
                      <a:pt x="126" y="233"/>
                    </a:lnTo>
                    <a:lnTo>
                      <a:pt x="144" y="211"/>
                    </a:lnTo>
                    <a:lnTo>
                      <a:pt x="154" y="187"/>
                    </a:lnTo>
                    <a:lnTo>
                      <a:pt x="160" y="161"/>
                    </a:lnTo>
                    <a:lnTo>
                      <a:pt x="160" y="134"/>
                    </a:lnTo>
                    <a:lnTo>
                      <a:pt x="154" y="109"/>
                    </a:lnTo>
                    <a:lnTo>
                      <a:pt x="144" y="85"/>
                    </a:lnTo>
                    <a:lnTo>
                      <a:pt x="126" y="62"/>
                    </a:lnTo>
                    <a:lnTo>
                      <a:pt x="102" y="44"/>
                    </a:lnTo>
                    <a:lnTo>
                      <a:pt x="75" y="32"/>
                    </a:lnTo>
                    <a:lnTo>
                      <a:pt x="45" y="27"/>
                    </a:lnTo>
                    <a:lnTo>
                      <a:pt x="15" y="29"/>
                    </a:lnTo>
                    <a:lnTo>
                      <a:pt x="10" y="30"/>
                    </a:lnTo>
                    <a:lnTo>
                      <a:pt x="4" y="27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43"/>
              <p:cNvSpPr/>
              <p:nvPr/>
            </p:nvSpPr>
            <p:spPr>
              <a:xfrm>
                <a:off x="935403" y="4066943"/>
                <a:ext cx="125959" cy="127440"/>
              </a:xfrm>
              <a:custGeom>
                <a:rect b="b" l="l" r="r" t="t"/>
                <a:pathLst>
                  <a:path extrusionOk="0" h="86" w="85">
                    <a:moveTo>
                      <a:pt x="13" y="0"/>
                    </a:moveTo>
                    <a:lnTo>
                      <a:pt x="18" y="2"/>
                    </a:lnTo>
                    <a:lnTo>
                      <a:pt x="22" y="3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8" y="57"/>
                    </a:lnTo>
                    <a:lnTo>
                      <a:pt x="73" y="60"/>
                    </a:lnTo>
                    <a:lnTo>
                      <a:pt x="78" y="60"/>
                    </a:lnTo>
                    <a:lnTo>
                      <a:pt x="82" y="63"/>
                    </a:lnTo>
                    <a:lnTo>
                      <a:pt x="84" y="68"/>
                    </a:lnTo>
                    <a:lnTo>
                      <a:pt x="85" y="74"/>
                    </a:lnTo>
                    <a:lnTo>
                      <a:pt x="84" y="78"/>
                    </a:lnTo>
                    <a:lnTo>
                      <a:pt x="81" y="81"/>
                    </a:lnTo>
                    <a:lnTo>
                      <a:pt x="78" y="84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16" y="83"/>
                    </a:lnTo>
                    <a:lnTo>
                      <a:pt x="10" y="81"/>
                    </a:lnTo>
                    <a:lnTo>
                      <a:pt x="7" y="78"/>
                    </a:lnTo>
                    <a:lnTo>
                      <a:pt x="4" y="75"/>
                    </a:lnTo>
                    <a:lnTo>
                      <a:pt x="3" y="71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43"/>
              <p:cNvSpPr/>
              <p:nvPr/>
            </p:nvSpPr>
            <p:spPr>
              <a:xfrm>
                <a:off x="763506" y="3837836"/>
                <a:ext cx="151150" cy="299337"/>
              </a:xfrm>
              <a:custGeom>
                <a:rect b="b" l="l" r="r" t="t"/>
                <a:pathLst>
                  <a:path extrusionOk="0" h="202" w="102">
                    <a:moveTo>
                      <a:pt x="59" y="104"/>
                    </a:moveTo>
                    <a:lnTo>
                      <a:pt x="59" y="148"/>
                    </a:lnTo>
                    <a:lnTo>
                      <a:pt x="65" y="145"/>
                    </a:lnTo>
                    <a:lnTo>
                      <a:pt x="69" y="143"/>
                    </a:lnTo>
                    <a:lnTo>
                      <a:pt x="74" y="139"/>
                    </a:lnTo>
                    <a:lnTo>
                      <a:pt x="77" y="136"/>
                    </a:lnTo>
                    <a:lnTo>
                      <a:pt x="78" y="130"/>
                    </a:lnTo>
                    <a:lnTo>
                      <a:pt x="78" y="125"/>
                    </a:lnTo>
                    <a:lnTo>
                      <a:pt x="78" y="121"/>
                    </a:lnTo>
                    <a:lnTo>
                      <a:pt x="77" y="116"/>
                    </a:lnTo>
                    <a:lnTo>
                      <a:pt x="74" y="112"/>
                    </a:lnTo>
                    <a:lnTo>
                      <a:pt x="69" y="109"/>
                    </a:lnTo>
                    <a:lnTo>
                      <a:pt x="65" y="107"/>
                    </a:lnTo>
                    <a:lnTo>
                      <a:pt x="59" y="104"/>
                    </a:lnTo>
                    <a:close/>
                    <a:moveTo>
                      <a:pt x="45" y="38"/>
                    </a:moveTo>
                    <a:lnTo>
                      <a:pt x="39" y="41"/>
                    </a:lnTo>
                    <a:lnTo>
                      <a:pt x="33" y="44"/>
                    </a:lnTo>
                    <a:lnTo>
                      <a:pt x="30" y="47"/>
                    </a:lnTo>
                    <a:lnTo>
                      <a:pt x="29" y="52"/>
                    </a:lnTo>
                    <a:lnTo>
                      <a:pt x="29" y="56"/>
                    </a:lnTo>
                    <a:lnTo>
                      <a:pt x="29" y="61"/>
                    </a:lnTo>
                    <a:lnTo>
                      <a:pt x="30" y="65"/>
                    </a:lnTo>
                    <a:lnTo>
                      <a:pt x="33" y="68"/>
                    </a:lnTo>
                    <a:lnTo>
                      <a:pt x="38" y="73"/>
                    </a:lnTo>
                    <a:lnTo>
                      <a:pt x="45" y="76"/>
                    </a:lnTo>
                    <a:lnTo>
                      <a:pt x="45" y="38"/>
                    </a:lnTo>
                    <a:close/>
                    <a:moveTo>
                      <a:pt x="53" y="0"/>
                    </a:moveTo>
                    <a:lnTo>
                      <a:pt x="54" y="0"/>
                    </a:lnTo>
                    <a:lnTo>
                      <a:pt x="57" y="2"/>
                    </a:lnTo>
                    <a:lnTo>
                      <a:pt x="57" y="5"/>
                    </a:lnTo>
                    <a:lnTo>
                      <a:pt x="59" y="8"/>
                    </a:lnTo>
                    <a:lnTo>
                      <a:pt x="59" y="18"/>
                    </a:lnTo>
                    <a:lnTo>
                      <a:pt x="68" y="20"/>
                    </a:lnTo>
                    <a:lnTo>
                      <a:pt x="77" y="23"/>
                    </a:lnTo>
                    <a:lnTo>
                      <a:pt x="83" y="28"/>
                    </a:lnTo>
                    <a:lnTo>
                      <a:pt x="89" y="34"/>
                    </a:lnTo>
                    <a:lnTo>
                      <a:pt x="93" y="38"/>
                    </a:lnTo>
                    <a:lnTo>
                      <a:pt x="96" y="43"/>
                    </a:lnTo>
                    <a:lnTo>
                      <a:pt x="98" y="49"/>
                    </a:lnTo>
                    <a:lnTo>
                      <a:pt x="98" y="53"/>
                    </a:lnTo>
                    <a:lnTo>
                      <a:pt x="98" y="58"/>
                    </a:lnTo>
                    <a:lnTo>
                      <a:pt x="95" y="61"/>
                    </a:lnTo>
                    <a:lnTo>
                      <a:pt x="90" y="64"/>
                    </a:lnTo>
                    <a:lnTo>
                      <a:pt x="86" y="65"/>
                    </a:lnTo>
                    <a:lnTo>
                      <a:pt x="81" y="64"/>
                    </a:lnTo>
                    <a:lnTo>
                      <a:pt x="78" y="62"/>
                    </a:lnTo>
                    <a:lnTo>
                      <a:pt x="75" y="59"/>
                    </a:lnTo>
                    <a:lnTo>
                      <a:pt x="74" y="55"/>
                    </a:lnTo>
                    <a:lnTo>
                      <a:pt x="72" y="49"/>
                    </a:lnTo>
                    <a:lnTo>
                      <a:pt x="68" y="44"/>
                    </a:lnTo>
                    <a:lnTo>
                      <a:pt x="63" y="41"/>
                    </a:lnTo>
                    <a:lnTo>
                      <a:pt x="59" y="38"/>
                    </a:lnTo>
                    <a:lnTo>
                      <a:pt x="59" y="79"/>
                    </a:lnTo>
                    <a:lnTo>
                      <a:pt x="69" y="82"/>
                    </a:lnTo>
                    <a:lnTo>
                      <a:pt x="78" y="85"/>
                    </a:lnTo>
                    <a:lnTo>
                      <a:pt x="84" y="88"/>
                    </a:lnTo>
                    <a:lnTo>
                      <a:pt x="90" y="94"/>
                    </a:lnTo>
                    <a:lnTo>
                      <a:pt x="96" y="98"/>
                    </a:lnTo>
                    <a:lnTo>
                      <a:pt x="99" y="106"/>
                    </a:lnTo>
                    <a:lnTo>
                      <a:pt x="102" y="113"/>
                    </a:lnTo>
                    <a:lnTo>
                      <a:pt x="102" y="122"/>
                    </a:lnTo>
                    <a:lnTo>
                      <a:pt x="102" y="130"/>
                    </a:lnTo>
                    <a:lnTo>
                      <a:pt x="101" y="136"/>
                    </a:lnTo>
                    <a:lnTo>
                      <a:pt x="98" y="143"/>
                    </a:lnTo>
                    <a:lnTo>
                      <a:pt x="93" y="149"/>
                    </a:lnTo>
                    <a:lnTo>
                      <a:pt x="89" y="154"/>
                    </a:lnTo>
                    <a:lnTo>
                      <a:pt x="83" y="158"/>
                    </a:lnTo>
                    <a:lnTo>
                      <a:pt x="71" y="164"/>
                    </a:lnTo>
                    <a:lnTo>
                      <a:pt x="59" y="166"/>
                    </a:lnTo>
                    <a:lnTo>
                      <a:pt x="59" y="190"/>
                    </a:lnTo>
                    <a:lnTo>
                      <a:pt x="57" y="196"/>
                    </a:lnTo>
                    <a:lnTo>
                      <a:pt x="57" y="199"/>
                    </a:lnTo>
                    <a:lnTo>
                      <a:pt x="56" y="200"/>
                    </a:lnTo>
                    <a:lnTo>
                      <a:pt x="53" y="202"/>
                    </a:lnTo>
                    <a:lnTo>
                      <a:pt x="50" y="200"/>
                    </a:lnTo>
                    <a:lnTo>
                      <a:pt x="47" y="199"/>
                    </a:lnTo>
                    <a:lnTo>
                      <a:pt x="47" y="197"/>
                    </a:lnTo>
                    <a:lnTo>
                      <a:pt x="45" y="193"/>
                    </a:lnTo>
                    <a:lnTo>
                      <a:pt x="45" y="166"/>
                    </a:lnTo>
                    <a:lnTo>
                      <a:pt x="35" y="164"/>
                    </a:lnTo>
                    <a:lnTo>
                      <a:pt x="26" y="161"/>
                    </a:lnTo>
                    <a:lnTo>
                      <a:pt x="18" y="157"/>
                    </a:lnTo>
                    <a:lnTo>
                      <a:pt x="12" y="151"/>
                    </a:lnTo>
                    <a:lnTo>
                      <a:pt x="6" y="145"/>
                    </a:lnTo>
                    <a:lnTo>
                      <a:pt x="3" y="139"/>
                    </a:lnTo>
                    <a:lnTo>
                      <a:pt x="2" y="131"/>
                    </a:lnTo>
                    <a:lnTo>
                      <a:pt x="0" y="125"/>
                    </a:lnTo>
                    <a:lnTo>
                      <a:pt x="2" y="121"/>
                    </a:lnTo>
                    <a:lnTo>
                      <a:pt x="5" y="116"/>
                    </a:lnTo>
                    <a:lnTo>
                      <a:pt x="6" y="115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7" y="113"/>
                    </a:lnTo>
                    <a:lnTo>
                      <a:pt x="21" y="115"/>
                    </a:lnTo>
                    <a:lnTo>
                      <a:pt x="23" y="118"/>
                    </a:lnTo>
                    <a:lnTo>
                      <a:pt x="24" y="121"/>
                    </a:lnTo>
                    <a:lnTo>
                      <a:pt x="27" y="128"/>
                    </a:lnTo>
                    <a:lnTo>
                      <a:pt x="30" y="133"/>
                    </a:lnTo>
                    <a:lnTo>
                      <a:pt x="32" y="137"/>
                    </a:lnTo>
                    <a:lnTo>
                      <a:pt x="35" y="140"/>
                    </a:lnTo>
                    <a:lnTo>
                      <a:pt x="39" y="143"/>
                    </a:lnTo>
                    <a:lnTo>
                      <a:pt x="45" y="146"/>
                    </a:lnTo>
                    <a:lnTo>
                      <a:pt x="45" y="101"/>
                    </a:lnTo>
                    <a:lnTo>
                      <a:pt x="33" y="97"/>
                    </a:lnTo>
                    <a:lnTo>
                      <a:pt x="24" y="92"/>
                    </a:lnTo>
                    <a:lnTo>
                      <a:pt x="18" y="89"/>
                    </a:lnTo>
                    <a:lnTo>
                      <a:pt x="14" y="85"/>
                    </a:lnTo>
                    <a:lnTo>
                      <a:pt x="9" y="80"/>
                    </a:lnTo>
                    <a:lnTo>
                      <a:pt x="6" y="74"/>
                    </a:lnTo>
                    <a:lnTo>
                      <a:pt x="5" y="67"/>
                    </a:lnTo>
                    <a:lnTo>
                      <a:pt x="5" y="59"/>
                    </a:lnTo>
                    <a:lnTo>
                      <a:pt x="6" y="44"/>
                    </a:lnTo>
                    <a:lnTo>
                      <a:pt x="15" y="32"/>
                    </a:lnTo>
                    <a:lnTo>
                      <a:pt x="27" y="23"/>
                    </a:lnTo>
                    <a:lnTo>
                      <a:pt x="45" y="18"/>
                    </a:lnTo>
                    <a:lnTo>
                      <a:pt x="45" y="8"/>
                    </a:lnTo>
                    <a:lnTo>
                      <a:pt x="47" y="5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0" name="Google Shape;500;p43"/>
            <p:cNvGrpSpPr/>
            <p:nvPr/>
          </p:nvGrpSpPr>
          <p:grpSpPr>
            <a:xfrm>
              <a:off x="2082018" y="-894758"/>
              <a:ext cx="3435451" cy="709503"/>
              <a:chOff x="8320405" y="1826522"/>
              <a:chExt cx="3435451" cy="709503"/>
            </a:xfrm>
          </p:grpSpPr>
          <p:pic>
            <p:nvPicPr>
              <p:cNvPr id="501" name="Google Shape;501;p4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926731" y="1826523"/>
                <a:ext cx="277876" cy="68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2" name="Google Shape;502;p4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rot="10800000">
                <a:off x="11477980" y="1826522"/>
                <a:ext cx="277876" cy="6839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3" name="Google Shape;503;p43"/>
              <p:cNvSpPr txBox="1"/>
              <p:nvPr/>
            </p:nvSpPr>
            <p:spPr>
              <a:xfrm>
                <a:off x="8320405" y="2216825"/>
                <a:ext cx="1825500" cy="3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25"/>
                  <a:buFont typeface="Arial"/>
                  <a:buNone/>
                </a:pPr>
                <a:r>
                  <a:rPr b="1" i="0" lang="pt-PT" sz="1125" u="none" cap="none" strike="noStrike">
                    <a:solidFill>
                      <a:srgbClr val="008EC0"/>
                    </a:solidFill>
                    <a:latin typeface="Arial"/>
                    <a:ea typeface="Arial"/>
                    <a:cs typeface="Arial"/>
                    <a:sym typeface="Arial"/>
                  </a:rPr>
                  <a:t>INCENTIV</a:t>
                </a:r>
                <a:r>
                  <a:rPr b="1" lang="pt-PT" sz="1125">
                    <a:solidFill>
                      <a:srgbClr val="008EC0"/>
                    </a:solidFill>
                  </a:rPr>
                  <a:t>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43"/>
              <p:cNvSpPr/>
              <p:nvPr/>
            </p:nvSpPr>
            <p:spPr>
              <a:xfrm>
                <a:off x="10668980" y="1981131"/>
                <a:ext cx="654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PT" sz="1200" u="sng" cap="none" strike="noStrike">
                    <a:solidFill>
                      <a:srgbClr val="0A6788"/>
                    </a:solidFill>
                    <a:latin typeface="Arial"/>
                    <a:ea typeface="Arial"/>
                    <a:cs typeface="Arial"/>
                    <a:sym typeface="Arial"/>
                  </a:rPr>
                  <a:t>40%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5" name="Google Shape;505;p43"/>
          <p:cNvSpPr/>
          <p:nvPr/>
        </p:nvSpPr>
        <p:spPr>
          <a:xfrm>
            <a:off x="685610" y="3530396"/>
            <a:ext cx="28242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>
                <a:solidFill>
                  <a:srgbClr val="008EC0"/>
                </a:solidFill>
              </a:rPr>
              <a:t>Project Goal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sz="1200">
                <a:solidFill>
                  <a:srgbClr val="436B8A"/>
                </a:solidFill>
              </a:rPr>
              <a:t>Creation of an industrial unit, specialized in lyophilized pharmaceutical products for injections.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43"/>
          <p:cNvSpPr/>
          <p:nvPr/>
        </p:nvSpPr>
        <p:spPr>
          <a:xfrm>
            <a:off x="3692247" y="3499607"/>
            <a:ext cx="3036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>
                <a:solidFill>
                  <a:srgbClr val="008EC0"/>
                </a:solidFill>
              </a:rPr>
              <a:t>Project Goal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sz="1200">
                <a:solidFill>
                  <a:srgbClr val="436B8A"/>
                </a:solidFill>
              </a:rPr>
              <a:t>Development of a biological product for the treatment of metastatic cancers.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3"/>
          <p:cNvSpPr/>
          <p:nvPr/>
        </p:nvSpPr>
        <p:spPr>
          <a:xfrm>
            <a:off x="6681880" y="1533219"/>
            <a:ext cx="16179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PT" sz="1200" u="sng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SIFIDE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43"/>
          <p:cNvGrpSpPr/>
          <p:nvPr/>
        </p:nvGrpSpPr>
        <p:grpSpPr>
          <a:xfrm>
            <a:off x="6605084" y="2118909"/>
            <a:ext cx="1567800" cy="527015"/>
            <a:chOff x="7357489" y="2270965"/>
            <a:chExt cx="1567800" cy="527015"/>
          </a:xfrm>
        </p:grpSpPr>
        <p:sp>
          <p:nvSpPr>
            <p:cNvPr id="509" name="Google Shape;509;p43"/>
            <p:cNvSpPr/>
            <p:nvPr/>
          </p:nvSpPr>
          <p:spPr>
            <a:xfrm>
              <a:off x="7470215" y="2270965"/>
              <a:ext cx="153505" cy="234457"/>
            </a:xfrm>
            <a:custGeom>
              <a:rect b="b" l="l" r="r" t="t"/>
              <a:pathLst>
                <a:path extrusionOk="0" h="162" w="82">
                  <a:moveTo>
                    <a:pt x="46" y="84"/>
                  </a:moveTo>
                  <a:lnTo>
                    <a:pt x="46" y="119"/>
                  </a:lnTo>
                  <a:lnTo>
                    <a:pt x="51" y="117"/>
                  </a:lnTo>
                  <a:lnTo>
                    <a:pt x="55" y="114"/>
                  </a:lnTo>
                  <a:lnTo>
                    <a:pt x="58" y="111"/>
                  </a:lnTo>
                  <a:lnTo>
                    <a:pt x="60" y="108"/>
                  </a:lnTo>
                  <a:lnTo>
                    <a:pt x="61" y="105"/>
                  </a:lnTo>
                  <a:lnTo>
                    <a:pt x="63" y="101"/>
                  </a:lnTo>
                  <a:lnTo>
                    <a:pt x="61" y="96"/>
                  </a:lnTo>
                  <a:lnTo>
                    <a:pt x="60" y="93"/>
                  </a:lnTo>
                  <a:lnTo>
                    <a:pt x="58" y="90"/>
                  </a:lnTo>
                  <a:lnTo>
                    <a:pt x="52" y="87"/>
                  </a:lnTo>
                  <a:lnTo>
                    <a:pt x="46" y="84"/>
                  </a:lnTo>
                  <a:close/>
                  <a:moveTo>
                    <a:pt x="36" y="30"/>
                  </a:moveTo>
                  <a:lnTo>
                    <a:pt x="30" y="33"/>
                  </a:lnTo>
                  <a:lnTo>
                    <a:pt x="25" y="36"/>
                  </a:lnTo>
                  <a:lnTo>
                    <a:pt x="24" y="38"/>
                  </a:lnTo>
                  <a:lnTo>
                    <a:pt x="22" y="41"/>
                  </a:lnTo>
                  <a:lnTo>
                    <a:pt x="22" y="45"/>
                  </a:lnTo>
                  <a:lnTo>
                    <a:pt x="22" y="50"/>
                  </a:lnTo>
                  <a:lnTo>
                    <a:pt x="24" y="53"/>
                  </a:lnTo>
                  <a:lnTo>
                    <a:pt x="25" y="54"/>
                  </a:lnTo>
                  <a:lnTo>
                    <a:pt x="30" y="57"/>
                  </a:lnTo>
                  <a:lnTo>
                    <a:pt x="36" y="60"/>
                  </a:lnTo>
                  <a:lnTo>
                    <a:pt x="36" y="30"/>
                  </a:lnTo>
                  <a:close/>
                  <a:moveTo>
                    <a:pt x="40" y="0"/>
                  </a:moveTo>
                  <a:lnTo>
                    <a:pt x="43" y="2"/>
                  </a:lnTo>
                  <a:lnTo>
                    <a:pt x="45" y="3"/>
                  </a:lnTo>
                  <a:lnTo>
                    <a:pt x="46" y="6"/>
                  </a:lnTo>
                  <a:lnTo>
                    <a:pt x="46" y="15"/>
                  </a:lnTo>
                  <a:lnTo>
                    <a:pt x="54" y="17"/>
                  </a:lnTo>
                  <a:lnTo>
                    <a:pt x="60" y="18"/>
                  </a:lnTo>
                  <a:lnTo>
                    <a:pt x="66" y="21"/>
                  </a:lnTo>
                  <a:lnTo>
                    <a:pt x="70" y="27"/>
                  </a:lnTo>
                  <a:lnTo>
                    <a:pt x="73" y="30"/>
                  </a:lnTo>
                  <a:lnTo>
                    <a:pt x="76" y="35"/>
                  </a:lnTo>
                  <a:lnTo>
                    <a:pt x="78" y="39"/>
                  </a:lnTo>
                  <a:lnTo>
                    <a:pt x="78" y="42"/>
                  </a:lnTo>
                  <a:lnTo>
                    <a:pt x="78" y="47"/>
                  </a:lnTo>
                  <a:lnTo>
                    <a:pt x="75" y="50"/>
                  </a:lnTo>
                  <a:lnTo>
                    <a:pt x="72" y="51"/>
                  </a:lnTo>
                  <a:lnTo>
                    <a:pt x="69" y="53"/>
                  </a:lnTo>
                  <a:lnTo>
                    <a:pt x="64" y="51"/>
                  </a:lnTo>
                  <a:lnTo>
                    <a:pt x="61" y="50"/>
                  </a:lnTo>
                  <a:lnTo>
                    <a:pt x="60" y="47"/>
                  </a:lnTo>
                  <a:lnTo>
                    <a:pt x="58" y="44"/>
                  </a:lnTo>
                  <a:lnTo>
                    <a:pt x="57" y="39"/>
                  </a:lnTo>
                  <a:lnTo>
                    <a:pt x="54" y="36"/>
                  </a:lnTo>
                  <a:lnTo>
                    <a:pt x="51" y="33"/>
                  </a:lnTo>
                  <a:lnTo>
                    <a:pt x="46" y="30"/>
                  </a:lnTo>
                  <a:lnTo>
                    <a:pt x="46" y="63"/>
                  </a:lnTo>
                  <a:lnTo>
                    <a:pt x="54" y="66"/>
                  </a:lnTo>
                  <a:lnTo>
                    <a:pt x="61" y="68"/>
                  </a:lnTo>
                  <a:lnTo>
                    <a:pt x="67" y="71"/>
                  </a:lnTo>
                  <a:lnTo>
                    <a:pt x="72" y="75"/>
                  </a:lnTo>
                  <a:lnTo>
                    <a:pt x="76" y="80"/>
                  </a:lnTo>
                  <a:lnTo>
                    <a:pt x="79" y="84"/>
                  </a:lnTo>
                  <a:lnTo>
                    <a:pt x="81" y="92"/>
                  </a:lnTo>
                  <a:lnTo>
                    <a:pt x="82" y="98"/>
                  </a:lnTo>
                  <a:lnTo>
                    <a:pt x="81" y="107"/>
                  </a:lnTo>
                  <a:lnTo>
                    <a:pt x="78" y="114"/>
                  </a:lnTo>
                  <a:lnTo>
                    <a:pt x="75" y="120"/>
                  </a:lnTo>
                  <a:lnTo>
                    <a:pt x="70" y="123"/>
                  </a:lnTo>
                  <a:lnTo>
                    <a:pt x="66" y="128"/>
                  </a:lnTo>
                  <a:lnTo>
                    <a:pt x="60" y="131"/>
                  </a:lnTo>
                  <a:lnTo>
                    <a:pt x="52" y="132"/>
                  </a:lnTo>
                  <a:lnTo>
                    <a:pt x="46" y="134"/>
                  </a:lnTo>
                  <a:lnTo>
                    <a:pt x="46" y="153"/>
                  </a:lnTo>
                  <a:lnTo>
                    <a:pt x="45" y="156"/>
                  </a:lnTo>
                  <a:lnTo>
                    <a:pt x="45" y="159"/>
                  </a:lnTo>
                  <a:lnTo>
                    <a:pt x="43" y="161"/>
                  </a:lnTo>
                  <a:lnTo>
                    <a:pt x="40" y="162"/>
                  </a:lnTo>
                  <a:lnTo>
                    <a:pt x="39" y="161"/>
                  </a:lnTo>
                  <a:lnTo>
                    <a:pt x="37" y="161"/>
                  </a:lnTo>
                  <a:lnTo>
                    <a:pt x="36" y="158"/>
                  </a:lnTo>
                  <a:lnTo>
                    <a:pt x="36" y="155"/>
                  </a:lnTo>
                  <a:lnTo>
                    <a:pt x="36" y="134"/>
                  </a:lnTo>
                  <a:lnTo>
                    <a:pt x="27" y="132"/>
                  </a:lnTo>
                  <a:lnTo>
                    <a:pt x="19" y="129"/>
                  </a:lnTo>
                  <a:lnTo>
                    <a:pt x="13" y="126"/>
                  </a:lnTo>
                  <a:lnTo>
                    <a:pt x="9" y="122"/>
                  </a:lnTo>
                  <a:lnTo>
                    <a:pt x="4" y="116"/>
                  </a:lnTo>
                  <a:lnTo>
                    <a:pt x="1" y="111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3" y="93"/>
                  </a:lnTo>
                  <a:lnTo>
                    <a:pt x="6" y="92"/>
                  </a:lnTo>
                  <a:lnTo>
                    <a:pt x="10" y="90"/>
                  </a:lnTo>
                  <a:lnTo>
                    <a:pt x="13" y="92"/>
                  </a:lnTo>
                  <a:lnTo>
                    <a:pt x="16" y="92"/>
                  </a:lnTo>
                  <a:lnTo>
                    <a:pt x="18" y="95"/>
                  </a:lnTo>
                  <a:lnTo>
                    <a:pt x="19" y="98"/>
                  </a:lnTo>
                  <a:lnTo>
                    <a:pt x="21" y="102"/>
                  </a:lnTo>
                  <a:lnTo>
                    <a:pt x="22" y="107"/>
                  </a:lnTo>
                  <a:lnTo>
                    <a:pt x="24" y="110"/>
                  </a:lnTo>
                  <a:lnTo>
                    <a:pt x="27" y="113"/>
                  </a:lnTo>
                  <a:lnTo>
                    <a:pt x="31" y="116"/>
                  </a:lnTo>
                  <a:lnTo>
                    <a:pt x="36" y="117"/>
                  </a:lnTo>
                  <a:lnTo>
                    <a:pt x="36" y="81"/>
                  </a:lnTo>
                  <a:lnTo>
                    <a:pt x="27" y="78"/>
                  </a:lnTo>
                  <a:lnTo>
                    <a:pt x="18" y="74"/>
                  </a:lnTo>
                  <a:lnTo>
                    <a:pt x="13" y="72"/>
                  </a:lnTo>
                  <a:lnTo>
                    <a:pt x="10" y="68"/>
                  </a:lnTo>
                  <a:lnTo>
                    <a:pt x="7" y="65"/>
                  </a:lnTo>
                  <a:lnTo>
                    <a:pt x="4" y="60"/>
                  </a:lnTo>
                  <a:lnTo>
                    <a:pt x="3" y="54"/>
                  </a:lnTo>
                  <a:lnTo>
                    <a:pt x="3" y="47"/>
                  </a:lnTo>
                  <a:lnTo>
                    <a:pt x="3" y="39"/>
                  </a:lnTo>
                  <a:lnTo>
                    <a:pt x="6" y="32"/>
                  </a:lnTo>
                  <a:lnTo>
                    <a:pt x="10" y="26"/>
                  </a:lnTo>
                  <a:lnTo>
                    <a:pt x="21" y="18"/>
                  </a:lnTo>
                  <a:lnTo>
                    <a:pt x="36" y="15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7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EC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3"/>
            <p:cNvSpPr txBox="1"/>
            <p:nvPr/>
          </p:nvSpPr>
          <p:spPr>
            <a:xfrm>
              <a:off x="7357489" y="2558580"/>
              <a:ext cx="15678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25"/>
                <a:buFont typeface="Arial"/>
                <a:buNone/>
              </a:pPr>
              <a:r>
                <a:rPr b="1" lang="pt-PT" sz="1125">
                  <a:solidFill>
                    <a:srgbClr val="008EC0"/>
                  </a:solidFill>
                </a:rPr>
                <a:t>TAX CREDIT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43"/>
          <p:cNvGrpSpPr/>
          <p:nvPr/>
        </p:nvGrpSpPr>
        <p:grpSpPr>
          <a:xfrm>
            <a:off x="6606896" y="2798854"/>
            <a:ext cx="1422025" cy="513000"/>
            <a:chOff x="9660610" y="3902378"/>
            <a:chExt cx="1896033" cy="684000"/>
          </a:xfrm>
        </p:grpSpPr>
        <p:pic>
          <p:nvPicPr>
            <p:cNvPr id="512" name="Google Shape;512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660610" y="3902379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0800000">
              <a:off x="11278767" y="3902378"/>
              <a:ext cx="277876" cy="68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4" name="Google Shape;514;p43"/>
            <p:cNvSpPr/>
            <p:nvPr/>
          </p:nvSpPr>
          <p:spPr>
            <a:xfrm>
              <a:off x="9946425" y="4060582"/>
              <a:ext cx="1381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PT" sz="1200" u="sng" cap="none" strike="noStrike">
                  <a:solidFill>
                    <a:srgbClr val="0A6788"/>
                  </a:solidFill>
                  <a:latin typeface="Arial"/>
                  <a:ea typeface="Arial"/>
                  <a:cs typeface="Arial"/>
                  <a:sym typeface="Arial"/>
                </a:rPr>
                <a:t>122.353,00€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4"/>
          <p:cNvSpPr txBox="1"/>
          <p:nvPr/>
        </p:nvSpPr>
        <p:spPr>
          <a:xfrm>
            <a:off x="667175" y="319531"/>
            <a:ext cx="81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solidFill>
                  <a:srgbClr val="006688"/>
                </a:solidFill>
              </a:rPr>
              <a:t>Case study 6 </a:t>
            </a: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– In</a:t>
            </a:r>
            <a:r>
              <a:rPr b="1" lang="pt-PT" sz="2400">
                <a:solidFill>
                  <a:srgbClr val="006688"/>
                </a:solidFill>
              </a:rPr>
              <a:t>novation</a:t>
            </a: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: T</a:t>
            </a:r>
            <a:r>
              <a:rPr b="1" lang="pt-PT" sz="2400">
                <a:solidFill>
                  <a:srgbClr val="006688"/>
                </a:solidFill>
              </a:rPr>
              <a:t>ourism &amp; Hospitality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44"/>
          <p:cNvSpPr/>
          <p:nvPr/>
        </p:nvSpPr>
        <p:spPr>
          <a:xfrm>
            <a:off x="575551" y="1385800"/>
            <a:ext cx="432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Projeto Goal:</a:t>
            </a:r>
            <a:r>
              <a:rPr b="0" i="0" lang="pt-PT" sz="1200" u="none" cap="none" strike="noStrike">
                <a:solidFill>
                  <a:srgbClr val="436B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200">
                <a:solidFill>
                  <a:srgbClr val="436B8A"/>
                </a:solidFill>
              </a:rPr>
              <a:t>Development of two complementary activities: (i) overnight stay on traditional British and Dutch canal barges and (ii) sightseeing trips on electric charm boats.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1" name="Google Shape;521;p44"/>
          <p:cNvGrpSpPr/>
          <p:nvPr/>
        </p:nvGrpSpPr>
        <p:grpSpPr>
          <a:xfrm>
            <a:off x="5641439" y="1078649"/>
            <a:ext cx="2619739" cy="557066"/>
            <a:chOff x="8439333" y="3917659"/>
            <a:chExt cx="3492985" cy="742754"/>
          </a:xfrm>
        </p:grpSpPr>
        <p:sp>
          <p:nvSpPr>
            <p:cNvPr id="522" name="Google Shape;522;p44"/>
            <p:cNvSpPr txBox="1"/>
            <p:nvPr/>
          </p:nvSpPr>
          <p:spPr>
            <a:xfrm>
              <a:off x="8439333" y="4318414"/>
              <a:ext cx="10575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25"/>
                <a:buFont typeface="Arial"/>
                <a:buNone/>
              </a:pPr>
              <a:r>
                <a:rPr b="1" lang="pt-PT" sz="1125">
                  <a:solidFill>
                    <a:srgbClr val="008EC0"/>
                  </a:solidFill>
                </a:rPr>
                <a:t>REGION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3" name="Google Shape;523;p44"/>
            <p:cNvPicPr preferRelativeResize="0"/>
            <p:nvPr/>
          </p:nvPicPr>
          <p:blipFill rotWithShape="1">
            <a:blip r:embed="rId3">
              <a:alphaModFix/>
            </a:blip>
            <a:srcRect b="39073" l="12178" r="85112" t="49074"/>
            <a:stretch/>
          </p:blipFill>
          <p:spPr>
            <a:xfrm>
              <a:off x="10006941" y="3976415"/>
              <a:ext cx="277877" cy="683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Google Shape;524;p44"/>
            <p:cNvPicPr preferRelativeResize="0"/>
            <p:nvPr/>
          </p:nvPicPr>
          <p:blipFill rotWithShape="1">
            <a:blip r:embed="rId4">
              <a:alphaModFix/>
            </a:blip>
            <a:srcRect b="39073" l="12178" r="85112" t="49074"/>
            <a:stretch/>
          </p:blipFill>
          <p:spPr>
            <a:xfrm rot="10800000">
              <a:off x="11654441" y="3976415"/>
              <a:ext cx="277877" cy="683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5" name="Google Shape;525;p44"/>
            <p:cNvSpPr/>
            <p:nvPr/>
          </p:nvSpPr>
          <p:spPr>
            <a:xfrm>
              <a:off x="10528523" y="4115711"/>
              <a:ext cx="90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-PT" sz="1200" u="sng">
                  <a:solidFill>
                    <a:srgbClr val="0A6788"/>
                  </a:solidFill>
                </a:rPr>
                <a:t>Lisbon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D.png" id="526" name="Google Shape;526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439333" y="3917659"/>
              <a:ext cx="383340" cy="3833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7" name="Google Shape;527;p44"/>
          <p:cNvGrpSpPr/>
          <p:nvPr/>
        </p:nvGrpSpPr>
        <p:grpSpPr>
          <a:xfrm>
            <a:off x="5641451" y="2216683"/>
            <a:ext cx="2619727" cy="690917"/>
            <a:chOff x="8083749" y="4668954"/>
            <a:chExt cx="3492969" cy="921223"/>
          </a:xfrm>
        </p:grpSpPr>
        <p:grpSp>
          <p:nvGrpSpPr>
            <p:cNvPr id="528" name="Google Shape;528;p44"/>
            <p:cNvGrpSpPr/>
            <p:nvPr/>
          </p:nvGrpSpPr>
          <p:grpSpPr>
            <a:xfrm>
              <a:off x="8134795" y="4668954"/>
              <a:ext cx="327484" cy="370616"/>
              <a:chOff x="5292087" y="3779462"/>
              <a:chExt cx="391213" cy="465306"/>
            </a:xfrm>
          </p:grpSpPr>
          <p:sp>
            <p:nvSpPr>
              <p:cNvPr id="529" name="Google Shape;529;p44"/>
              <p:cNvSpPr/>
              <p:nvPr/>
            </p:nvSpPr>
            <p:spPr>
              <a:xfrm>
                <a:off x="5428419" y="3933576"/>
                <a:ext cx="121513" cy="240062"/>
              </a:xfrm>
              <a:custGeom>
                <a:rect b="b" l="l" r="r" t="t"/>
                <a:pathLst>
                  <a:path extrusionOk="0" h="162" w="82">
                    <a:moveTo>
                      <a:pt x="46" y="84"/>
                    </a:moveTo>
                    <a:lnTo>
                      <a:pt x="46" y="119"/>
                    </a:lnTo>
                    <a:lnTo>
                      <a:pt x="51" y="117"/>
                    </a:lnTo>
                    <a:lnTo>
                      <a:pt x="55" y="114"/>
                    </a:lnTo>
                    <a:lnTo>
                      <a:pt x="58" y="111"/>
                    </a:lnTo>
                    <a:lnTo>
                      <a:pt x="60" y="108"/>
                    </a:lnTo>
                    <a:lnTo>
                      <a:pt x="61" y="105"/>
                    </a:lnTo>
                    <a:lnTo>
                      <a:pt x="63" y="101"/>
                    </a:lnTo>
                    <a:lnTo>
                      <a:pt x="61" y="96"/>
                    </a:lnTo>
                    <a:lnTo>
                      <a:pt x="60" y="93"/>
                    </a:lnTo>
                    <a:lnTo>
                      <a:pt x="58" y="90"/>
                    </a:lnTo>
                    <a:lnTo>
                      <a:pt x="52" y="87"/>
                    </a:lnTo>
                    <a:lnTo>
                      <a:pt x="46" y="84"/>
                    </a:lnTo>
                    <a:close/>
                    <a:moveTo>
                      <a:pt x="36" y="30"/>
                    </a:moveTo>
                    <a:lnTo>
                      <a:pt x="30" y="33"/>
                    </a:lnTo>
                    <a:lnTo>
                      <a:pt x="25" y="36"/>
                    </a:lnTo>
                    <a:lnTo>
                      <a:pt x="24" y="38"/>
                    </a:lnTo>
                    <a:lnTo>
                      <a:pt x="22" y="41"/>
                    </a:lnTo>
                    <a:lnTo>
                      <a:pt x="22" y="45"/>
                    </a:lnTo>
                    <a:lnTo>
                      <a:pt x="22" y="50"/>
                    </a:lnTo>
                    <a:lnTo>
                      <a:pt x="24" y="53"/>
                    </a:lnTo>
                    <a:lnTo>
                      <a:pt x="25" y="54"/>
                    </a:lnTo>
                    <a:lnTo>
                      <a:pt x="30" y="57"/>
                    </a:lnTo>
                    <a:lnTo>
                      <a:pt x="36" y="60"/>
                    </a:lnTo>
                    <a:lnTo>
                      <a:pt x="36" y="30"/>
                    </a:lnTo>
                    <a:close/>
                    <a:moveTo>
                      <a:pt x="40" y="0"/>
                    </a:moveTo>
                    <a:lnTo>
                      <a:pt x="43" y="2"/>
                    </a:lnTo>
                    <a:lnTo>
                      <a:pt x="45" y="3"/>
                    </a:lnTo>
                    <a:lnTo>
                      <a:pt x="46" y="6"/>
                    </a:lnTo>
                    <a:lnTo>
                      <a:pt x="46" y="15"/>
                    </a:lnTo>
                    <a:lnTo>
                      <a:pt x="54" y="17"/>
                    </a:lnTo>
                    <a:lnTo>
                      <a:pt x="60" y="18"/>
                    </a:lnTo>
                    <a:lnTo>
                      <a:pt x="66" y="21"/>
                    </a:lnTo>
                    <a:lnTo>
                      <a:pt x="70" y="27"/>
                    </a:lnTo>
                    <a:lnTo>
                      <a:pt x="73" y="30"/>
                    </a:lnTo>
                    <a:lnTo>
                      <a:pt x="76" y="35"/>
                    </a:lnTo>
                    <a:lnTo>
                      <a:pt x="78" y="39"/>
                    </a:lnTo>
                    <a:lnTo>
                      <a:pt x="78" y="42"/>
                    </a:lnTo>
                    <a:lnTo>
                      <a:pt x="78" y="47"/>
                    </a:lnTo>
                    <a:lnTo>
                      <a:pt x="75" y="50"/>
                    </a:lnTo>
                    <a:lnTo>
                      <a:pt x="72" y="51"/>
                    </a:lnTo>
                    <a:lnTo>
                      <a:pt x="69" y="53"/>
                    </a:lnTo>
                    <a:lnTo>
                      <a:pt x="64" y="51"/>
                    </a:lnTo>
                    <a:lnTo>
                      <a:pt x="61" y="50"/>
                    </a:lnTo>
                    <a:lnTo>
                      <a:pt x="60" y="47"/>
                    </a:lnTo>
                    <a:lnTo>
                      <a:pt x="58" y="44"/>
                    </a:lnTo>
                    <a:lnTo>
                      <a:pt x="57" y="39"/>
                    </a:lnTo>
                    <a:lnTo>
                      <a:pt x="54" y="36"/>
                    </a:lnTo>
                    <a:lnTo>
                      <a:pt x="51" y="33"/>
                    </a:lnTo>
                    <a:lnTo>
                      <a:pt x="46" y="30"/>
                    </a:lnTo>
                    <a:lnTo>
                      <a:pt x="46" y="63"/>
                    </a:lnTo>
                    <a:lnTo>
                      <a:pt x="54" y="66"/>
                    </a:lnTo>
                    <a:lnTo>
                      <a:pt x="61" y="68"/>
                    </a:lnTo>
                    <a:lnTo>
                      <a:pt x="67" y="71"/>
                    </a:lnTo>
                    <a:lnTo>
                      <a:pt x="72" y="75"/>
                    </a:lnTo>
                    <a:lnTo>
                      <a:pt x="76" y="80"/>
                    </a:lnTo>
                    <a:lnTo>
                      <a:pt x="79" y="84"/>
                    </a:lnTo>
                    <a:lnTo>
                      <a:pt x="81" y="92"/>
                    </a:lnTo>
                    <a:lnTo>
                      <a:pt x="82" y="98"/>
                    </a:lnTo>
                    <a:lnTo>
                      <a:pt x="81" y="107"/>
                    </a:lnTo>
                    <a:lnTo>
                      <a:pt x="78" y="114"/>
                    </a:lnTo>
                    <a:lnTo>
                      <a:pt x="75" y="120"/>
                    </a:lnTo>
                    <a:lnTo>
                      <a:pt x="70" y="123"/>
                    </a:lnTo>
                    <a:lnTo>
                      <a:pt x="66" y="128"/>
                    </a:lnTo>
                    <a:lnTo>
                      <a:pt x="60" y="131"/>
                    </a:lnTo>
                    <a:lnTo>
                      <a:pt x="52" y="132"/>
                    </a:lnTo>
                    <a:lnTo>
                      <a:pt x="46" y="134"/>
                    </a:lnTo>
                    <a:lnTo>
                      <a:pt x="46" y="153"/>
                    </a:lnTo>
                    <a:lnTo>
                      <a:pt x="45" y="156"/>
                    </a:lnTo>
                    <a:lnTo>
                      <a:pt x="45" y="159"/>
                    </a:lnTo>
                    <a:lnTo>
                      <a:pt x="43" y="161"/>
                    </a:lnTo>
                    <a:lnTo>
                      <a:pt x="40" y="162"/>
                    </a:lnTo>
                    <a:lnTo>
                      <a:pt x="39" y="161"/>
                    </a:lnTo>
                    <a:lnTo>
                      <a:pt x="37" y="161"/>
                    </a:lnTo>
                    <a:lnTo>
                      <a:pt x="36" y="158"/>
                    </a:lnTo>
                    <a:lnTo>
                      <a:pt x="36" y="155"/>
                    </a:lnTo>
                    <a:lnTo>
                      <a:pt x="36" y="134"/>
                    </a:lnTo>
                    <a:lnTo>
                      <a:pt x="27" y="132"/>
                    </a:lnTo>
                    <a:lnTo>
                      <a:pt x="19" y="129"/>
                    </a:lnTo>
                    <a:lnTo>
                      <a:pt x="13" y="126"/>
                    </a:lnTo>
                    <a:lnTo>
                      <a:pt x="9" y="122"/>
                    </a:lnTo>
                    <a:lnTo>
                      <a:pt x="4" y="116"/>
                    </a:lnTo>
                    <a:lnTo>
                      <a:pt x="1" y="111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3" y="93"/>
                    </a:lnTo>
                    <a:lnTo>
                      <a:pt x="6" y="92"/>
                    </a:lnTo>
                    <a:lnTo>
                      <a:pt x="10" y="90"/>
                    </a:lnTo>
                    <a:lnTo>
                      <a:pt x="13" y="92"/>
                    </a:lnTo>
                    <a:lnTo>
                      <a:pt x="16" y="92"/>
                    </a:lnTo>
                    <a:lnTo>
                      <a:pt x="18" y="95"/>
                    </a:lnTo>
                    <a:lnTo>
                      <a:pt x="19" y="98"/>
                    </a:lnTo>
                    <a:lnTo>
                      <a:pt x="21" y="102"/>
                    </a:lnTo>
                    <a:lnTo>
                      <a:pt x="22" y="107"/>
                    </a:lnTo>
                    <a:lnTo>
                      <a:pt x="24" y="110"/>
                    </a:lnTo>
                    <a:lnTo>
                      <a:pt x="27" y="113"/>
                    </a:lnTo>
                    <a:lnTo>
                      <a:pt x="31" y="116"/>
                    </a:lnTo>
                    <a:lnTo>
                      <a:pt x="36" y="117"/>
                    </a:lnTo>
                    <a:lnTo>
                      <a:pt x="36" y="81"/>
                    </a:lnTo>
                    <a:lnTo>
                      <a:pt x="27" y="78"/>
                    </a:lnTo>
                    <a:lnTo>
                      <a:pt x="18" y="74"/>
                    </a:lnTo>
                    <a:lnTo>
                      <a:pt x="13" y="72"/>
                    </a:lnTo>
                    <a:lnTo>
                      <a:pt x="10" y="68"/>
                    </a:lnTo>
                    <a:lnTo>
                      <a:pt x="7" y="65"/>
                    </a:lnTo>
                    <a:lnTo>
                      <a:pt x="4" y="60"/>
                    </a:lnTo>
                    <a:lnTo>
                      <a:pt x="3" y="54"/>
                    </a:lnTo>
                    <a:lnTo>
                      <a:pt x="3" y="47"/>
                    </a:lnTo>
                    <a:lnTo>
                      <a:pt x="3" y="39"/>
                    </a:lnTo>
                    <a:lnTo>
                      <a:pt x="6" y="32"/>
                    </a:lnTo>
                    <a:lnTo>
                      <a:pt x="10" y="26"/>
                    </a:lnTo>
                    <a:lnTo>
                      <a:pt x="21" y="18"/>
                    </a:lnTo>
                    <a:lnTo>
                      <a:pt x="36" y="15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44"/>
              <p:cNvSpPr/>
              <p:nvPr/>
            </p:nvSpPr>
            <p:spPr>
              <a:xfrm>
                <a:off x="5370627" y="3779462"/>
                <a:ext cx="237098" cy="118549"/>
              </a:xfrm>
              <a:custGeom>
                <a:rect b="b" l="l" r="r" t="t"/>
                <a:pathLst>
                  <a:path extrusionOk="0" h="80" w="160">
                    <a:moveTo>
                      <a:pt x="34" y="26"/>
                    </a:moveTo>
                    <a:lnTo>
                      <a:pt x="33" y="27"/>
                    </a:lnTo>
                    <a:lnTo>
                      <a:pt x="58" y="54"/>
                    </a:lnTo>
                    <a:lnTo>
                      <a:pt x="100" y="54"/>
                    </a:lnTo>
                    <a:lnTo>
                      <a:pt x="126" y="27"/>
                    </a:lnTo>
                    <a:lnTo>
                      <a:pt x="124" y="26"/>
                    </a:lnTo>
                    <a:lnTo>
                      <a:pt x="123" y="26"/>
                    </a:lnTo>
                    <a:lnTo>
                      <a:pt x="123" y="27"/>
                    </a:lnTo>
                    <a:lnTo>
                      <a:pt x="121" y="29"/>
                    </a:lnTo>
                    <a:lnTo>
                      <a:pt x="118" y="30"/>
                    </a:lnTo>
                    <a:lnTo>
                      <a:pt x="115" y="32"/>
                    </a:lnTo>
                    <a:lnTo>
                      <a:pt x="112" y="33"/>
                    </a:lnTo>
                    <a:lnTo>
                      <a:pt x="108" y="35"/>
                    </a:lnTo>
                    <a:lnTo>
                      <a:pt x="102" y="35"/>
                    </a:lnTo>
                    <a:lnTo>
                      <a:pt x="96" y="35"/>
                    </a:lnTo>
                    <a:lnTo>
                      <a:pt x="91" y="33"/>
                    </a:lnTo>
                    <a:lnTo>
                      <a:pt x="88" y="32"/>
                    </a:lnTo>
                    <a:lnTo>
                      <a:pt x="85" y="30"/>
                    </a:lnTo>
                    <a:lnTo>
                      <a:pt x="82" y="29"/>
                    </a:lnTo>
                    <a:lnTo>
                      <a:pt x="81" y="27"/>
                    </a:lnTo>
                    <a:lnTo>
                      <a:pt x="81" y="26"/>
                    </a:lnTo>
                    <a:lnTo>
                      <a:pt x="79" y="26"/>
                    </a:lnTo>
                    <a:lnTo>
                      <a:pt x="78" y="26"/>
                    </a:lnTo>
                    <a:lnTo>
                      <a:pt x="78" y="27"/>
                    </a:lnTo>
                    <a:lnTo>
                      <a:pt x="76" y="29"/>
                    </a:lnTo>
                    <a:lnTo>
                      <a:pt x="73" y="30"/>
                    </a:lnTo>
                    <a:lnTo>
                      <a:pt x="70" y="32"/>
                    </a:lnTo>
                    <a:lnTo>
                      <a:pt x="67" y="33"/>
                    </a:lnTo>
                    <a:lnTo>
                      <a:pt x="63" y="35"/>
                    </a:lnTo>
                    <a:lnTo>
                      <a:pt x="57" y="35"/>
                    </a:lnTo>
                    <a:lnTo>
                      <a:pt x="51" y="35"/>
                    </a:lnTo>
                    <a:lnTo>
                      <a:pt x="46" y="33"/>
                    </a:lnTo>
                    <a:lnTo>
                      <a:pt x="43" y="32"/>
                    </a:lnTo>
                    <a:lnTo>
                      <a:pt x="40" y="30"/>
                    </a:lnTo>
                    <a:lnTo>
                      <a:pt x="37" y="29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4" y="26"/>
                    </a:lnTo>
                    <a:close/>
                    <a:moveTo>
                      <a:pt x="34" y="0"/>
                    </a:moveTo>
                    <a:lnTo>
                      <a:pt x="40" y="2"/>
                    </a:lnTo>
                    <a:lnTo>
                      <a:pt x="45" y="2"/>
                    </a:lnTo>
                    <a:lnTo>
                      <a:pt x="48" y="5"/>
                    </a:lnTo>
                    <a:lnTo>
                      <a:pt x="51" y="6"/>
                    </a:lnTo>
                    <a:lnTo>
                      <a:pt x="54" y="8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60" y="8"/>
                    </a:lnTo>
                    <a:lnTo>
                      <a:pt x="63" y="6"/>
                    </a:lnTo>
                    <a:lnTo>
                      <a:pt x="66" y="5"/>
                    </a:lnTo>
                    <a:lnTo>
                      <a:pt x="69" y="2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5" y="2"/>
                    </a:lnTo>
                    <a:lnTo>
                      <a:pt x="90" y="2"/>
                    </a:lnTo>
                    <a:lnTo>
                      <a:pt x="93" y="5"/>
                    </a:lnTo>
                    <a:lnTo>
                      <a:pt x="96" y="6"/>
                    </a:lnTo>
                    <a:lnTo>
                      <a:pt x="99" y="8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3" y="9"/>
                    </a:lnTo>
                    <a:lnTo>
                      <a:pt x="105" y="8"/>
                    </a:lnTo>
                    <a:lnTo>
                      <a:pt x="108" y="6"/>
                    </a:lnTo>
                    <a:lnTo>
                      <a:pt x="111" y="5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24" y="0"/>
                    </a:lnTo>
                    <a:lnTo>
                      <a:pt x="130" y="2"/>
                    </a:lnTo>
                    <a:lnTo>
                      <a:pt x="135" y="2"/>
                    </a:lnTo>
                    <a:lnTo>
                      <a:pt x="138" y="5"/>
                    </a:lnTo>
                    <a:lnTo>
                      <a:pt x="141" y="6"/>
                    </a:lnTo>
                    <a:lnTo>
                      <a:pt x="144" y="8"/>
                    </a:lnTo>
                    <a:lnTo>
                      <a:pt x="145" y="9"/>
                    </a:lnTo>
                    <a:lnTo>
                      <a:pt x="145" y="9"/>
                    </a:lnTo>
                    <a:lnTo>
                      <a:pt x="147" y="9"/>
                    </a:lnTo>
                    <a:lnTo>
                      <a:pt x="151" y="11"/>
                    </a:lnTo>
                    <a:lnTo>
                      <a:pt x="156" y="12"/>
                    </a:lnTo>
                    <a:lnTo>
                      <a:pt x="159" y="17"/>
                    </a:lnTo>
                    <a:lnTo>
                      <a:pt x="160" y="21"/>
                    </a:lnTo>
                    <a:lnTo>
                      <a:pt x="159" y="27"/>
                    </a:lnTo>
                    <a:lnTo>
                      <a:pt x="156" y="30"/>
                    </a:lnTo>
                    <a:lnTo>
                      <a:pt x="117" y="77"/>
                    </a:lnTo>
                    <a:lnTo>
                      <a:pt x="114" y="78"/>
                    </a:lnTo>
                    <a:lnTo>
                      <a:pt x="111" y="80"/>
                    </a:lnTo>
                    <a:lnTo>
                      <a:pt x="106" y="80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5" y="78"/>
                    </a:lnTo>
                    <a:lnTo>
                      <a:pt x="43" y="75"/>
                    </a:lnTo>
                    <a:lnTo>
                      <a:pt x="3" y="30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3" y="12"/>
                    </a:lnTo>
                    <a:lnTo>
                      <a:pt x="7" y="11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44"/>
              <p:cNvSpPr/>
              <p:nvPr/>
            </p:nvSpPr>
            <p:spPr>
              <a:xfrm>
                <a:off x="5292087" y="3863928"/>
                <a:ext cx="391213" cy="380840"/>
              </a:xfrm>
              <a:custGeom>
                <a:rect b="b" l="l" r="r" t="t"/>
                <a:pathLst>
                  <a:path extrusionOk="0" h="257" w="264">
                    <a:moveTo>
                      <a:pt x="107" y="26"/>
                    </a:moveTo>
                    <a:lnTo>
                      <a:pt x="89" y="37"/>
                    </a:lnTo>
                    <a:lnTo>
                      <a:pt x="71" y="49"/>
                    </a:lnTo>
                    <a:lnTo>
                      <a:pt x="57" y="59"/>
                    </a:lnTo>
                    <a:lnTo>
                      <a:pt x="47" y="70"/>
                    </a:lnTo>
                    <a:lnTo>
                      <a:pt x="42" y="77"/>
                    </a:lnTo>
                    <a:lnTo>
                      <a:pt x="39" y="89"/>
                    </a:lnTo>
                    <a:lnTo>
                      <a:pt x="38" y="107"/>
                    </a:lnTo>
                    <a:lnTo>
                      <a:pt x="36" y="127"/>
                    </a:lnTo>
                    <a:lnTo>
                      <a:pt x="35" y="148"/>
                    </a:lnTo>
                    <a:lnTo>
                      <a:pt x="35" y="166"/>
                    </a:lnTo>
                    <a:lnTo>
                      <a:pt x="33" y="181"/>
                    </a:lnTo>
                    <a:lnTo>
                      <a:pt x="33" y="190"/>
                    </a:lnTo>
                    <a:lnTo>
                      <a:pt x="32" y="194"/>
                    </a:lnTo>
                    <a:lnTo>
                      <a:pt x="30" y="199"/>
                    </a:lnTo>
                    <a:lnTo>
                      <a:pt x="29" y="205"/>
                    </a:lnTo>
                    <a:lnTo>
                      <a:pt x="27" y="208"/>
                    </a:lnTo>
                    <a:lnTo>
                      <a:pt x="26" y="211"/>
                    </a:lnTo>
                    <a:lnTo>
                      <a:pt x="26" y="212"/>
                    </a:lnTo>
                    <a:lnTo>
                      <a:pt x="27" y="214"/>
                    </a:lnTo>
                    <a:lnTo>
                      <a:pt x="29" y="215"/>
                    </a:lnTo>
                    <a:lnTo>
                      <a:pt x="30" y="217"/>
                    </a:lnTo>
                    <a:lnTo>
                      <a:pt x="38" y="220"/>
                    </a:lnTo>
                    <a:lnTo>
                      <a:pt x="51" y="223"/>
                    </a:lnTo>
                    <a:lnTo>
                      <a:pt x="72" y="227"/>
                    </a:lnTo>
                    <a:lnTo>
                      <a:pt x="99" y="230"/>
                    </a:lnTo>
                    <a:lnTo>
                      <a:pt x="132" y="232"/>
                    </a:lnTo>
                    <a:lnTo>
                      <a:pt x="162" y="230"/>
                    </a:lnTo>
                    <a:lnTo>
                      <a:pt x="188" y="227"/>
                    </a:lnTo>
                    <a:lnTo>
                      <a:pt x="210" y="223"/>
                    </a:lnTo>
                    <a:lnTo>
                      <a:pt x="225" y="220"/>
                    </a:lnTo>
                    <a:lnTo>
                      <a:pt x="234" y="217"/>
                    </a:lnTo>
                    <a:lnTo>
                      <a:pt x="237" y="215"/>
                    </a:lnTo>
                    <a:lnTo>
                      <a:pt x="239" y="214"/>
                    </a:lnTo>
                    <a:lnTo>
                      <a:pt x="239" y="212"/>
                    </a:lnTo>
                    <a:lnTo>
                      <a:pt x="239" y="211"/>
                    </a:lnTo>
                    <a:lnTo>
                      <a:pt x="237" y="208"/>
                    </a:lnTo>
                    <a:lnTo>
                      <a:pt x="236" y="205"/>
                    </a:lnTo>
                    <a:lnTo>
                      <a:pt x="234" y="199"/>
                    </a:lnTo>
                    <a:lnTo>
                      <a:pt x="233" y="194"/>
                    </a:lnTo>
                    <a:lnTo>
                      <a:pt x="233" y="190"/>
                    </a:lnTo>
                    <a:lnTo>
                      <a:pt x="231" y="181"/>
                    </a:lnTo>
                    <a:lnTo>
                      <a:pt x="231" y="166"/>
                    </a:lnTo>
                    <a:lnTo>
                      <a:pt x="230" y="146"/>
                    </a:lnTo>
                    <a:lnTo>
                      <a:pt x="228" y="127"/>
                    </a:lnTo>
                    <a:lnTo>
                      <a:pt x="227" y="106"/>
                    </a:lnTo>
                    <a:lnTo>
                      <a:pt x="225" y="89"/>
                    </a:lnTo>
                    <a:lnTo>
                      <a:pt x="224" y="77"/>
                    </a:lnTo>
                    <a:lnTo>
                      <a:pt x="218" y="70"/>
                    </a:lnTo>
                    <a:lnTo>
                      <a:pt x="207" y="59"/>
                    </a:lnTo>
                    <a:lnTo>
                      <a:pt x="194" y="49"/>
                    </a:lnTo>
                    <a:lnTo>
                      <a:pt x="176" y="37"/>
                    </a:lnTo>
                    <a:lnTo>
                      <a:pt x="158" y="26"/>
                    </a:lnTo>
                    <a:lnTo>
                      <a:pt x="107" y="26"/>
                    </a:lnTo>
                    <a:close/>
                    <a:moveTo>
                      <a:pt x="104" y="0"/>
                    </a:moveTo>
                    <a:lnTo>
                      <a:pt x="161" y="0"/>
                    </a:lnTo>
                    <a:lnTo>
                      <a:pt x="164" y="0"/>
                    </a:lnTo>
                    <a:lnTo>
                      <a:pt x="168" y="2"/>
                    </a:lnTo>
                    <a:lnTo>
                      <a:pt x="179" y="8"/>
                    </a:lnTo>
                    <a:lnTo>
                      <a:pt x="195" y="18"/>
                    </a:lnTo>
                    <a:lnTo>
                      <a:pt x="212" y="31"/>
                    </a:lnTo>
                    <a:lnTo>
                      <a:pt x="228" y="43"/>
                    </a:lnTo>
                    <a:lnTo>
                      <a:pt x="242" y="58"/>
                    </a:lnTo>
                    <a:lnTo>
                      <a:pt x="248" y="71"/>
                    </a:lnTo>
                    <a:lnTo>
                      <a:pt x="251" y="86"/>
                    </a:lnTo>
                    <a:lnTo>
                      <a:pt x="252" y="109"/>
                    </a:lnTo>
                    <a:lnTo>
                      <a:pt x="255" y="134"/>
                    </a:lnTo>
                    <a:lnTo>
                      <a:pt x="257" y="164"/>
                    </a:lnTo>
                    <a:lnTo>
                      <a:pt x="257" y="175"/>
                    </a:lnTo>
                    <a:lnTo>
                      <a:pt x="257" y="185"/>
                    </a:lnTo>
                    <a:lnTo>
                      <a:pt x="258" y="190"/>
                    </a:lnTo>
                    <a:lnTo>
                      <a:pt x="258" y="191"/>
                    </a:lnTo>
                    <a:lnTo>
                      <a:pt x="260" y="194"/>
                    </a:lnTo>
                    <a:lnTo>
                      <a:pt x="263" y="200"/>
                    </a:lnTo>
                    <a:lnTo>
                      <a:pt x="264" y="209"/>
                    </a:lnTo>
                    <a:lnTo>
                      <a:pt x="263" y="220"/>
                    </a:lnTo>
                    <a:lnTo>
                      <a:pt x="258" y="230"/>
                    </a:lnTo>
                    <a:lnTo>
                      <a:pt x="246" y="239"/>
                    </a:lnTo>
                    <a:lnTo>
                      <a:pt x="234" y="244"/>
                    </a:lnTo>
                    <a:lnTo>
                      <a:pt x="215" y="248"/>
                    </a:lnTo>
                    <a:lnTo>
                      <a:pt x="191" y="253"/>
                    </a:lnTo>
                    <a:lnTo>
                      <a:pt x="162" y="256"/>
                    </a:lnTo>
                    <a:lnTo>
                      <a:pt x="132" y="257"/>
                    </a:lnTo>
                    <a:lnTo>
                      <a:pt x="93" y="256"/>
                    </a:lnTo>
                    <a:lnTo>
                      <a:pt x="60" y="251"/>
                    </a:lnTo>
                    <a:lnTo>
                      <a:pt x="35" y="245"/>
                    </a:lnTo>
                    <a:lnTo>
                      <a:pt x="20" y="239"/>
                    </a:lnTo>
                    <a:lnTo>
                      <a:pt x="6" y="230"/>
                    </a:lnTo>
                    <a:lnTo>
                      <a:pt x="2" y="220"/>
                    </a:lnTo>
                    <a:lnTo>
                      <a:pt x="0" y="209"/>
                    </a:lnTo>
                    <a:lnTo>
                      <a:pt x="3" y="200"/>
                    </a:lnTo>
                    <a:lnTo>
                      <a:pt x="5" y="194"/>
                    </a:lnTo>
                    <a:lnTo>
                      <a:pt x="6" y="190"/>
                    </a:lnTo>
                    <a:lnTo>
                      <a:pt x="8" y="185"/>
                    </a:lnTo>
                    <a:lnTo>
                      <a:pt x="8" y="176"/>
                    </a:lnTo>
                    <a:lnTo>
                      <a:pt x="9" y="164"/>
                    </a:lnTo>
                    <a:lnTo>
                      <a:pt x="11" y="136"/>
                    </a:lnTo>
                    <a:lnTo>
                      <a:pt x="12" y="109"/>
                    </a:lnTo>
                    <a:lnTo>
                      <a:pt x="14" y="86"/>
                    </a:lnTo>
                    <a:lnTo>
                      <a:pt x="17" y="71"/>
                    </a:lnTo>
                    <a:lnTo>
                      <a:pt x="24" y="58"/>
                    </a:lnTo>
                    <a:lnTo>
                      <a:pt x="36" y="43"/>
                    </a:lnTo>
                    <a:lnTo>
                      <a:pt x="53" y="31"/>
                    </a:lnTo>
                    <a:lnTo>
                      <a:pt x="71" y="18"/>
                    </a:lnTo>
                    <a:lnTo>
                      <a:pt x="86" y="8"/>
                    </a:lnTo>
                    <a:lnTo>
                      <a:pt x="98" y="2"/>
                    </a:lnTo>
                    <a:lnTo>
                      <a:pt x="101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2" name="Google Shape;532;p44"/>
            <p:cNvSpPr txBox="1"/>
            <p:nvPr/>
          </p:nvSpPr>
          <p:spPr>
            <a:xfrm>
              <a:off x="8083749" y="5074477"/>
              <a:ext cx="1845600" cy="5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25"/>
                <a:buFont typeface="Arial"/>
                <a:buNone/>
              </a:pPr>
              <a:r>
                <a:rPr b="1" lang="pt-PT" sz="1125">
                  <a:solidFill>
                    <a:srgbClr val="008EC0"/>
                  </a:solidFill>
                </a:rPr>
                <a:t>ELIGIBLE</a:t>
              </a:r>
              <a:r>
                <a:rPr b="1" lang="pt-PT" sz="1125">
                  <a:solidFill>
                    <a:srgbClr val="008EC0"/>
                  </a:solidFill>
                </a:rPr>
                <a:t> INVESTMENT</a:t>
              </a:r>
              <a:r>
                <a:rPr b="1" i="0" lang="pt-PT" sz="1125" u="none" cap="none" strike="noStrike">
                  <a:solidFill>
                    <a:srgbClr val="008EC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3" name="Google Shape;533;p44"/>
            <p:cNvPicPr preferRelativeResize="0"/>
            <p:nvPr/>
          </p:nvPicPr>
          <p:blipFill rotWithShape="1">
            <a:blip r:embed="rId6">
              <a:alphaModFix/>
            </a:blip>
            <a:srcRect b="39073" l="12178" r="85112" t="49074"/>
            <a:stretch/>
          </p:blipFill>
          <p:spPr>
            <a:xfrm>
              <a:off x="9651341" y="4824899"/>
              <a:ext cx="277877" cy="683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44"/>
            <p:cNvPicPr preferRelativeResize="0"/>
            <p:nvPr/>
          </p:nvPicPr>
          <p:blipFill rotWithShape="1">
            <a:blip r:embed="rId6">
              <a:alphaModFix/>
            </a:blip>
            <a:srcRect b="39073" l="12178" r="85112" t="49074"/>
            <a:stretch/>
          </p:blipFill>
          <p:spPr>
            <a:xfrm rot="10800000">
              <a:off x="11298841" y="4824899"/>
              <a:ext cx="277877" cy="683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5" name="Google Shape;535;p44"/>
            <p:cNvSpPr/>
            <p:nvPr/>
          </p:nvSpPr>
          <p:spPr>
            <a:xfrm>
              <a:off x="9942059" y="4985631"/>
              <a:ext cx="1325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PT" sz="1200" u="sng" cap="none" strike="noStrike">
                  <a:solidFill>
                    <a:srgbClr val="0A6788"/>
                  </a:solidFill>
                  <a:latin typeface="Arial"/>
                  <a:ea typeface="Arial"/>
                  <a:cs typeface="Arial"/>
                  <a:sym typeface="Arial"/>
                </a:rPr>
                <a:t>2.970,807 €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44"/>
          <p:cNvGrpSpPr/>
          <p:nvPr/>
        </p:nvGrpSpPr>
        <p:grpSpPr>
          <a:xfrm>
            <a:off x="5641439" y="3465557"/>
            <a:ext cx="2708935" cy="570794"/>
            <a:chOff x="2082018" y="-946313"/>
            <a:chExt cx="3611913" cy="761058"/>
          </a:xfrm>
        </p:grpSpPr>
        <p:grpSp>
          <p:nvGrpSpPr>
            <p:cNvPr id="537" name="Google Shape;537;p44"/>
            <p:cNvGrpSpPr/>
            <p:nvPr/>
          </p:nvGrpSpPr>
          <p:grpSpPr>
            <a:xfrm>
              <a:off x="2294745" y="-946313"/>
              <a:ext cx="384763" cy="395622"/>
              <a:chOff x="619766" y="3740323"/>
              <a:chExt cx="441596" cy="454060"/>
            </a:xfrm>
          </p:grpSpPr>
          <p:sp>
            <p:nvSpPr>
              <p:cNvPr id="538" name="Google Shape;538;p44"/>
              <p:cNvSpPr/>
              <p:nvPr/>
            </p:nvSpPr>
            <p:spPr>
              <a:xfrm>
                <a:off x="619766" y="3832809"/>
                <a:ext cx="124477" cy="127440"/>
              </a:xfrm>
              <a:custGeom>
                <a:rect b="b" l="l" r="r" t="t"/>
                <a:pathLst>
                  <a:path extrusionOk="0" h="86" w="84">
                    <a:moveTo>
                      <a:pt x="13" y="0"/>
                    </a:moveTo>
                    <a:lnTo>
                      <a:pt x="69" y="3"/>
                    </a:lnTo>
                    <a:lnTo>
                      <a:pt x="73" y="5"/>
                    </a:lnTo>
                    <a:lnTo>
                      <a:pt x="78" y="8"/>
                    </a:lnTo>
                    <a:lnTo>
                      <a:pt x="79" y="11"/>
                    </a:lnTo>
                    <a:lnTo>
                      <a:pt x="81" y="15"/>
                    </a:lnTo>
                    <a:lnTo>
                      <a:pt x="84" y="73"/>
                    </a:lnTo>
                    <a:lnTo>
                      <a:pt x="84" y="77"/>
                    </a:lnTo>
                    <a:lnTo>
                      <a:pt x="81" y="82"/>
                    </a:lnTo>
                    <a:lnTo>
                      <a:pt x="76" y="85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66" y="85"/>
                    </a:lnTo>
                    <a:lnTo>
                      <a:pt x="63" y="82"/>
                    </a:lnTo>
                    <a:lnTo>
                      <a:pt x="60" y="79"/>
                    </a:lnTo>
                    <a:lnTo>
                      <a:pt x="58" y="74"/>
                    </a:lnTo>
                    <a:lnTo>
                      <a:pt x="57" y="29"/>
                    </a:lnTo>
                    <a:lnTo>
                      <a:pt x="12" y="26"/>
                    </a:lnTo>
                    <a:lnTo>
                      <a:pt x="6" y="24"/>
                    </a:lnTo>
                    <a:lnTo>
                      <a:pt x="3" y="21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44"/>
              <p:cNvSpPr/>
              <p:nvPr/>
            </p:nvSpPr>
            <p:spPr>
              <a:xfrm>
                <a:off x="621247" y="3802563"/>
                <a:ext cx="278591" cy="376395"/>
              </a:xfrm>
              <a:custGeom>
                <a:rect b="b" l="l" r="r" t="t"/>
                <a:pathLst>
                  <a:path extrusionOk="0" h="254" w="188">
                    <a:moveTo>
                      <a:pt x="50" y="0"/>
                    </a:moveTo>
                    <a:lnTo>
                      <a:pt x="54" y="0"/>
                    </a:lnTo>
                    <a:lnTo>
                      <a:pt x="59" y="2"/>
                    </a:lnTo>
                    <a:lnTo>
                      <a:pt x="62" y="5"/>
                    </a:lnTo>
                    <a:lnTo>
                      <a:pt x="63" y="8"/>
                    </a:lnTo>
                    <a:lnTo>
                      <a:pt x="65" y="11"/>
                    </a:lnTo>
                    <a:lnTo>
                      <a:pt x="65" y="15"/>
                    </a:lnTo>
                    <a:lnTo>
                      <a:pt x="63" y="18"/>
                    </a:lnTo>
                    <a:lnTo>
                      <a:pt x="62" y="23"/>
                    </a:lnTo>
                    <a:lnTo>
                      <a:pt x="42" y="47"/>
                    </a:lnTo>
                    <a:lnTo>
                      <a:pt x="30" y="76"/>
                    </a:lnTo>
                    <a:lnTo>
                      <a:pt x="26" y="107"/>
                    </a:lnTo>
                    <a:lnTo>
                      <a:pt x="30" y="139"/>
                    </a:lnTo>
                    <a:lnTo>
                      <a:pt x="42" y="167"/>
                    </a:lnTo>
                    <a:lnTo>
                      <a:pt x="62" y="193"/>
                    </a:lnTo>
                    <a:lnTo>
                      <a:pt x="86" y="212"/>
                    </a:lnTo>
                    <a:lnTo>
                      <a:pt x="113" y="223"/>
                    </a:lnTo>
                    <a:lnTo>
                      <a:pt x="143" y="229"/>
                    </a:lnTo>
                    <a:lnTo>
                      <a:pt x="173" y="226"/>
                    </a:lnTo>
                    <a:lnTo>
                      <a:pt x="177" y="226"/>
                    </a:lnTo>
                    <a:lnTo>
                      <a:pt x="182" y="227"/>
                    </a:lnTo>
                    <a:lnTo>
                      <a:pt x="186" y="230"/>
                    </a:lnTo>
                    <a:lnTo>
                      <a:pt x="188" y="235"/>
                    </a:lnTo>
                    <a:lnTo>
                      <a:pt x="188" y="241"/>
                    </a:lnTo>
                    <a:lnTo>
                      <a:pt x="186" y="245"/>
                    </a:lnTo>
                    <a:lnTo>
                      <a:pt x="183" y="248"/>
                    </a:lnTo>
                    <a:lnTo>
                      <a:pt x="179" y="250"/>
                    </a:lnTo>
                    <a:lnTo>
                      <a:pt x="146" y="254"/>
                    </a:lnTo>
                    <a:lnTo>
                      <a:pt x="117" y="251"/>
                    </a:lnTo>
                    <a:lnTo>
                      <a:pt x="90" y="242"/>
                    </a:lnTo>
                    <a:lnTo>
                      <a:pt x="66" y="229"/>
                    </a:lnTo>
                    <a:lnTo>
                      <a:pt x="44" y="211"/>
                    </a:lnTo>
                    <a:lnTo>
                      <a:pt x="24" y="188"/>
                    </a:lnTo>
                    <a:lnTo>
                      <a:pt x="12" y="164"/>
                    </a:lnTo>
                    <a:lnTo>
                      <a:pt x="3" y="136"/>
                    </a:lnTo>
                    <a:lnTo>
                      <a:pt x="0" y="107"/>
                    </a:lnTo>
                    <a:lnTo>
                      <a:pt x="3" y="79"/>
                    </a:lnTo>
                    <a:lnTo>
                      <a:pt x="12" y="52"/>
                    </a:lnTo>
                    <a:lnTo>
                      <a:pt x="24" y="26"/>
                    </a:lnTo>
                    <a:lnTo>
                      <a:pt x="44" y="5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44"/>
              <p:cNvSpPr/>
              <p:nvPr/>
            </p:nvSpPr>
            <p:spPr>
              <a:xfrm>
                <a:off x="779807" y="3740323"/>
                <a:ext cx="275627" cy="376394"/>
              </a:xfrm>
              <a:custGeom>
                <a:rect b="b" l="l" r="r" t="t"/>
                <a:pathLst>
                  <a:path extrusionOk="0" h="254" w="186">
                    <a:moveTo>
                      <a:pt x="39" y="0"/>
                    </a:moveTo>
                    <a:lnTo>
                      <a:pt x="67" y="3"/>
                    </a:lnTo>
                    <a:lnTo>
                      <a:pt x="96" y="11"/>
                    </a:lnTo>
                    <a:lnTo>
                      <a:pt x="121" y="24"/>
                    </a:lnTo>
                    <a:lnTo>
                      <a:pt x="144" y="44"/>
                    </a:lnTo>
                    <a:lnTo>
                      <a:pt x="165" y="71"/>
                    </a:lnTo>
                    <a:lnTo>
                      <a:pt x="178" y="100"/>
                    </a:lnTo>
                    <a:lnTo>
                      <a:pt x="186" y="131"/>
                    </a:lnTo>
                    <a:lnTo>
                      <a:pt x="186" y="163"/>
                    </a:lnTo>
                    <a:lnTo>
                      <a:pt x="178" y="194"/>
                    </a:lnTo>
                    <a:lnTo>
                      <a:pt x="165" y="224"/>
                    </a:lnTo>
                    <a:lnTo>
                      <a:pt x="144" y="251"/>
                    </a:lnTo>
                    <a:lnTo>
                      <a:pt x="141" y="253"/>
                    </a:lnTo>
                    <a:lnTo>
                      <a:pt x="138" y="254"/>
                    </a:lnTo>
                    <a:lnTo>
                      <a:pt x="135" y="254"/>
                    </a:lnTo>
                    <a:lnTo>
                      <a:pt x="130" y="253"/>
                    </a:lnTo>
                    <a:lnTo>
                      <a:pt x="126" y="251"/>
                    </a:lnTo>
                    <a:lnTo>
                      <a:pt x="124" y="247"/>
                    </a:lnTo>
                    <a:lnTo>
                      <a:pt x="123" y="244"/>
                    </a:lnTo>
                    <a:lnTo>
                      <a:pt x="123" y="239"/>
                    </a:lnTo>
                    <a:lnTo>
                      <a:pt x="124" y="236"/>
                    </a:lnTo>
                    <a:lnTo>
                      <a:pt x="126" y="233"/>
                    </a:lnTo>
                    <a:lnTo>
                      <a:pt x="144" y="211"/>
                    </a:lnTo>
                    <a:lnTo>
                      <a:pt x="154" y="187"/>
                    </a:lnTo>
                    <a:lnTo>
                      <a:pt x="160" y="161"/>
                    </a:lnTo>
                    <a:lnTo>
                      <a:pt x="160" y="134"/>
                    </a:lnTo>
                    <a:lnTo>
                      <a:pt x="154" y="109"/>
                    </a:lnTo>
                    <a:lnTo>
                      <a:pt x="144" y="85"/>
                    </a:lnTo>
                    <a:lnTo>
                      <a:pt x="126" y="62"/>
                    </a:lnTo>
                    <a:lnTo>
                      <a:pt x="102" y="44"/>
                    </a:lnTo>
                    <a:lnTo>
                      <a:pt x="75" y="32"/>
                    </a:lnTo>
                    <a:lnTo>
                      <a:pt x="45" y="27"/>
                    </a:lnTo>
                    <a:lnTo>
                      <a:pt x="15" y="29"/>
                    </a:lnTo>
                    <a:lnTo>
                      <a:pt x="10" y="30"/>
                    </a:lnTo>
                    <a:lnTo>
                      <a:pt x="4" y="27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44"/>
              <p:cNvSpPr/>
              <p:nvPr/>
            </p:nvSpPr>
            <p:spPr>
              <a:xfrm>
                <a:off x="935403" y="4066943"/>
                <a:ext cx="125959" cy="127440"/>
              </a:xfrm>
              <a:custGeom>
                <a:rect b="b" l="l" r="r" t="t"/>
                <a:pathLst>
                  <a:path extrusionOk="0" h="86" w="85">
                    <a:moveTo>
                      <a:pt x="13" y="0"/>
                    </a:moveTo>
                    <a:lnTo>
                      <a:pt x="18" y="2"/>
                    </a:lnTo>
                    <a:lnTo>
                      <a:pt x="22" y="3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8" y="57"/>
                    </a:lnTo>
                    <a:lnTo>
                      <a:pt x="73" y="60"/>
                    </a:lnTo>
                    <a:lnTo>
                      <a:pt x="78" y="60"/>
                    </a:lnTo>
                    <a:lnTo>
                      <a:pt x="82" y="63"/>
                    </a:lnTo>
                    <a:lnTo>
                      <a:pt x="84" y="68"/>
                    </a:lnTo>
                    <a:lnTo>
                      <a:pt x="85" y="74"/>
                    </a:lnTo>
                    <a:lnTo>
                      <a:pt x="84" y="78"/>
                    </a:lnTo>
                    <a:lnTo>
                      <a:pt x="81" y="81"/>
                    </a:lnTo>
                    <a:lnTo>
                      <a:pt x="78" y="84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16" y="83"/>
                    </a:lnTo>
                    <a:lnTo>
                      <a:pt x="10" y="81"/>
                    </a:lnTo>
                    <a:lnTo>
                      <a:pt x="7" y="78"/>
                    </a:lnTo>
                    <a:lnTo>
                      <a:pt x="4" y="75"/>
                    </a:lnTo>
                    <a:lnTo>
                      <a:pt x="3" y="71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44"/>
              <p:cNvSpPr/>
              <p:nvPr/>
            </p:nvSpPr>
            <p:spPr>
              <a:xfrm>
                <a:off x="763506" y="3837836"/>
                <a:ext cx="151150" cy="299337"/>
              </a:xfrm>
              <a:custGeom>
                <a:rect b="b" l="l" r="r" t="t"/>
                <a:pathLst>
                  <a:path extrusionOk="0" h="202" w="102">
                    <a:moveTo>
                      <a:pt x="59" y="104"/>
                    </a:moveTo>
                    <a:lnTo>
                      <a:pt x="59" y="148"/>
                    </a:lnTo>
                    <a:lnTo>
                      <a:pt x="65" y="145"/>
                    </a:lnTo>
                    <a:lnTo>
                      <a:pt x="69" y="143"/>
                    </a:lnTo>
                    <a:lnTo>
                      <a:pt x="74" y="139"/>
                    </a:lnTo>
                    <a:lnTo>
                      <a:pt x="77" y="136"/>
                    </a:lnTo>
                    <a:lnTo>
                      <a:pt x="78" y="130"/>
                    </a:lnTo>
                    <a:lnTo>
                      <a:pt x="78" y="125"/>
                    </a:lnTo>
                    <a:lnTo>
                      <a:pt x="78" y="121"/>
                    </a:lnTo>
                    <a:lnTo>
                      <a:pt x="77" y="116"/>
                    </a:lnTo>
                    <a:lnTo>
                      <a:pt x="74" y="112"/>
                    </a:lnTo>
                    <a:lnTo>
                      <a:pt x="69" y="109"/>
                    </a:lnTo>
                    <a:lnTo>
                      <a:pt x="65" y="107"/>
                    </a:lnTo>
                    <a:lnTo>
                      <a:pt x="59" y="104"/>
                    </a:lnTo>
                    <a:close/>
                    <a:moveTo>
                      <a:pt x="45" y="38"/>
                    </a:moveTo>
                    <a:lnTo>
                      <a:pt x="39" y="41"/>
                    </a:lnTo>
                    <a:lnTo>
                      <a:pt x="33" y="44"/>
                    </a:lnTo>
                    <a:lnTo>
                      <a:pt x="30" y="47"/>
                    </a:lnTo>
                    <a:lnTo>
                      <a:pt x="29" y="52"/>
                    </a:lnTo>
                    <a:lnTo>
                      <a:pt x="29" y="56"/>
                    </a:lnTo>
                    <a:lnTo>
                      <a:pt x="29" y="61"/>
                    </a:lnTo>
                    <a:lnTo>
                      <a:pt x="30" y="65"/>
                    </a:lnTo>
                    <a:lnTo>
                      <a:pt x="33" y="68"/>
                    </a:lnTo>
                    <a:lnTo>
                      <a:pt x="38" y="73"/>
                    </a:lnTo>
                    <a:lnTo>
                      <a:pt x="45" y="76"/>
                    </a:lnTo>
                    <a:lnTo>
                      <a:pt x="45" y="38"/>
                    </a:lnTo>
                    <a:close/>
                    <a:moveTo>
                      <a:pt x="53" y="0"/>
                    </a:moveTo>
                    <a:lnTo>
                      <a:pt x="54" y="0"/>
                    </a:lnTo>
                    <a:lnTo>
                      <a:pt x="57" y="2"/>
                    </a:lnTo>
                    <a:lnTo>
                      <a:pt x="57" y="5"/>
                    </a:lnTo>
                    <a:lnTo>
                      <a:pt x="59" y="8"/>
                    </a:lnTo>
                    <a:lnTo>
                      <a:pt x="59" y="18"/>
                    </a:lnTo>
                    <a:lnTo>
                      <a:pt x="68" y="20"/>
                    </a:lnTo>
                    <a:lnTo>
                      <a:pt x="77" y="23"/>
                    </a:lnTo>
                    <a:lnTo>
                      <a:pt x="83" y="28"/>
                    </a:lnTo>
                    <a:lnTo>
                      <a:pt x="89" y="34"/>
                    </a:lnTo>
                    <a:lnTo>
                      <a:pt x="93" y="38"/>
                    </a:lnTo>
                    <a:lnTo>
                      <a:pt x="96" y="43"/>
                    </a:lnTo>
                    <a:lnTo>
                      <a:pt x="98" y="49"/>
                    </a:lnTo>
                    <a:lnTo>
                      <a:pt x="98" y="53"/>
                    </a:lnTo>
                    <a:lnTo>
                      <a:pt x="98" y="58"/>
                    </a:lnTo>
                    <a:lnTo>
                      <a:pt x="95" y="61"/>
                    </a:lnTo>
                    <a:lnTo>
                      <a:pt x="90" y="64"/>
                    </a:lnTo>
                    <a:lnTo>
                      <a:pt x="86" y="65"/>
                    </a:lnTo>
                    <a:lnTo>
                      <a:pt x="81" y="64"/>
                    </a:lnTo>
                    <a:lnTo>
                      <a:pt x="78" y="62"/>
                    </a:lnTo>
                    <a:lnTo>
                      <a:pt x="75" y="59"/>
                    </a:lnTo>
                    <a:lnTo>
                      <a:pt x="74" y="55"/>
                    </a:lnTo>
                    <a:lnTo>
                      <a:pt x="72" y="49"/>
                    </a:lnTo>
                    <a:lnTo>
                      <a:pt x="68" y="44"/>
                    </a:lnTo>
                    <a:lnTo>
                      <a:pt x="63" y="41"/>
                    </a:lnTo>
                    <a:lnTo>
                      <a:pt x="59" y="38"/>
                    </a:lnTo>
                    <a:lnTo>
                      <a:pt x="59" y="79"/>
                    </a:lnTo>
                    <a:lnTo>
                      <a:pt x="69" y="82"/>
                    </a:lnTo>
                    <a:lnTo>
                      <a:pt x="78" y="85"/>
                    </a:lnTo>
                    <a:lnTo>
                      <a:pt x="84" y="88"/>
                    </a:lnTo>
                    <a:lnTo>
                      <a:pt x="90" y="94"/>
                    </a:lnTo>
                    <a:lnTo>
                      <a:pt x="96" y="98"/>
                    </a:lnTo>
                    <a:lnTo>
                      <a:pt x="99" y="106"/>
                    </a:lnTo>
                    <a:lnTo>
                      <a:pt x="102" y="113"/>
                    </a:lnTo>
                    <a:lnTo>
                      <a:pt x="102" y="122"/>
                    </a:lnTo>
                    <a:lnTo>
                      <a:pt x="102" y="130"/>
                    </a:lnTo>
                    <a:lnTo>
                      <a:pt x="101" y="136"/>
                    </a:lnTo>
                    <a:lnTo>
                      <a:pt x="98" y="143"/>
                    </a:lnTo>
                    <a:lnTo>
                      <a:pt x="93" y="149"/>
                    </a:lnTo>
                    <a:lnTo>
                      <a:pt x="89" y="154"/>
                    </a:lnTo>
                    <a:lnTo>
                      <a:pt x="83" y="158"/>
                    </a:lnTo>
                    <a:lnTo>
                      <a:pt x="71" y="164"/>
                    </a:lnTo>
                    <a:lnTo>
                      <a:pt x="59" y="166"/>
                    </a:lnTo>
                    <a:lnTo>
                      <a:pt x="59" y="190"/>
                    </a:lnTo>
                    <a:lnTo>
                      <a:pt x="57" y="196"/>
                    </a:lnTo>
                    <a:lnTo>
                      <a:pt x="57" y="199"/>
                    </a:lnTo>
                    <a:lnTo>
                      <a:pt x="56" y="200"/>
                    </a:lnTo>
                    <a:lnTo>
                      <a:pt x="53" y="202"/>
                    </a:lnTo>
                    <a:lnTo>
                      <a:pt x="50" y="200"/>
                    </a:lnTo>
                    <a:lnTo>
                      <a:pt x="47" y="199"/>
                    </a:lnTo>
                    <a:lnTo>
                      <a:pt x="47" y="197"/>
                    </a:lnTo>
                    <a:lnTo>
                      <a:pt x="45" y="193"/>
                    </a:lnTo>
                    <a:lnTo>
                      <a:pt x="45" y="166"/>
                    </a:lnTo>
                    <a:lnTo>
                      <a:pt x="35" y="164"/>
                    </a:lnTo>
                    <a:lnTo>
                      <a:pt x="26" y="161"/>
                    </a:lnTo>
                    <a:lnTo>
                      <a:pt x="18" y="157"/>
                    </a:lnTo>
                    <a:lnTo>
                      <a:pt x="12" y="151"/>
                    </a:lnTo>
                    <a:lnTo>
                      <a:pt x="6" y="145"/>
                    </a:lnTo>
                    <a:lnTo>
                      <a:pt x="3" y="139"/>
                    </a:lnTo>
                    <a:lnTo>
                      <a:pt x="2" y="131"/>
                    </a:lnTo>
                    <a:lnTo>
                      <a:pt x="0" y="125"/>
                    </a:lnTo>
                    <a:lnTo>
                      <a:pt x="2" y="121"/>
                    </a:lnTo>
                    <a:lnTo>
                      <a:pt x="5" y="116"/>
                    </a:lnTo>
                    <a:lnTo>
                      <a:pt x="6" y="115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7" y="113"/>
                    </a:lnTo>
                    <a:lnTo>
                      <a:pt x="21" y="115"/>
                    </a:lnTo>
                    <a:lnTo>
                      <a:pt x="23" y="118"/>
                    </a:lnTo>
                    <a:lnTo>
                      <a:pt x="24" y="121"/>
                    </a:lnTo>
                    <a:lnTo>
                      <a:pt x="27" y="128"/>
                    </a:lnTo>
                    <a:lnTo>
                      <a:pt x="30" y="133"/>
                    </a:lnTo>
                    <a:lnTo>
                      <a:pt x="32" y="137"/>
                    </a:lnTo>
                    <a:lnTo>
                      <a:pt x="35" y="140"/>
                    </a:lnTo>
                    <a:lnTo>
                      <a:pt x="39" y="143"/>
                    </a:lnTo>
                    <a:lnTo>
                      <a:pt x="45" y="146"/>
                    </a:lnTo>
                    <a:lnTo>
                      <a:pt x="45" y="101"/>
                    </a:lnTo>
                    <a:lnTo>
                      <a:pt x="33" y="97"/>
                    </a:lnTo>
                    <a:lnTo>
                      <a:pt x="24" y="92"/>
                    </a:lnTo>
                    <a:lnTo>
                      <a:pt x="18" y="89"/>
                    </a:lnTo>
                    <a:lnTo>
                      <a:pt x="14" y="85"/>
                    </a:lnTo>
                    <a:lnTo>
                      <a:pt x="9" y="80"/>
                    </a:lnTo>
                    <a:lnTo>
                      <a:pt x="6" y="74"/>
                    </a:lnTo>
                    <a:lnTo>
                      <a:pt x="5" y="67"/>
                    </a:lnTo>
                    <a:lnTo>
                      <a:pt x="5" y="59"/>
                    </a:lnTo>
                    <a:lnTo>
                      <a:pt x="6" y="44"/>
                    </a:lnTo>
                    <a:lnTo>
                      <a:pt x="15" y="32"/>
                    </a:lnTo>
                    <a:lnTo>
                      <a:pt x="27" y="23"/>
                    </a:lnTo>
                    <a:lnTo>
                      <a:pt x="45" y="18"/>
                    </a:lnTo>
                    <a:lnTo>
                      <a:pt x="45" y="8"/>
                    </a:lnTo>
                    <a:lnTo>
                      <a:pt x="47" y="5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8EC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44"/>
            <p:cNvGrpSpPr/>
            <p:nvPr/>
          </p:nvGrpSpPr>
          <p:grpSpPr>
            <a:xfrm>
              <a:off x="2082018" y="-894757"/>
              <a:ext cx="3611913" cy="709502"/>
              <a:chOff x="8320405" y="1826523"/>
              <a:chExt cx="3611913" cy="709502"/>
            </a:xfrm>
          </p:grpSpPr>
          <p:pic>
            <p:nvPicPr>
              <p:cNvPr id="544" name="Google Shape;544;p44"/>
              <p:cNvPicPr preferRelativeResize="0"/>
              <p:nvPr/>
            </p:nvPicPr>
            <p:blipFill rotWithShape="1">
              <a:blip r:embed="rId6">
                <a:alphaModFix/>
              </a:blip>
              <a:srcRect b="39073" l="12178" r="85112" t="49074"/>
              <a:stretch/>
            </p:blipFill>
            <p:spPr>
              <a:xfrm>
                <a:off x="10006941" y="1826523"/>
                <a:ext cx="277877" cy="6839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5" name="Google Shape;545;p44"/>
              <p:cNvPicPr preferRelativeResize="0"/>
              <p:nvPr/>
            </p:nvPicPr>
            <p:blipFill rotWithShape="1">
              <a:blip r:embed="rId6">
                <a:alphaModFix/>
              </a:blip>
              <a:srcRect b="39073" l="12178" r="85112" t="49074"/>
              <a:stretch/>
            </p:blipFill>
            <p:spPr>
              <a:xfrm rot="10800000">
                <a:off x="11654441" y="1826523"/>
                <a:ext cx="277877" cy="6839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6" name="Google Shape;546;p44"/>
              <p:cNvSpPr txBox="1"/>
              <p:nvPr/>
            </p:nvSpPr>
            <p:spPr>
              <a:xfrm>
                <a:off x="8320405" y="2216825"/>
                <a:ext cx="1825500" cy="3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25"/>
                  <a:buFont typeface="Arial"/>
                  <a:buNone/>
                </a:pPr>
                <a:r>
                  <a:rPr b="1" i="0" lang="pt-PT" sz="1125" u="none" cap="none" strike="noStrike">
                    <a:solidFill>
                      <a:srgbClr val="008EC0"/>
                    </a:solidFill>
                    <a:latin typeface="Arial"/>
                    <a:ea typeface="Arial"/>
                    <a:cs typeface="Arial"/>
                    <a:sym typeface="Arial"/>
                  </a:rPr>
                  <a:t>INCENTIV</a:t>
                </a:r>
                <a:r>
                  <a:rPr b="1" lang="pt-PT" sz="1125">
                    <a:solidFill>
                      <a:srgbClr val="008EC0"/>
                    </a:solidFill>
                  </a:rPr>
                  <a:t>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44"/>
              <p:cNvSpPr/>
              <p:nvPr/>
            </p:nvSpPr>
            <p:spPr>
              <a:xfrm>
                <a:off x="10668979" y="1981131"/>
                <a:ext cx="654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PT" sz="1200" u="sng" cap="none" strike="noStrike">
                    <a:solidFill>
                      <a:srgbClr val="0A6788"/>
                    </a:solidFill>
                    <a:latin typeface="Arial"/>
                    <a:ea typeface="Arial"/>
                    <a:cs typeface="Arial"/>
                    <a:sym typeface="Arial"/>
                  </a:rPr>
                  <a:t>40%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8" name="Google Shape;548;p44"/>
          <p:cNvSpPr/>
          <p:nvPr/>
        </p:nvSpPr>
        <p:spPr>
          <a:xfrm>
            <a:off x="623526" y="1067426"/>
            <a:ext cx="34176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PT" sz="1200">
                <a:solidFill>
                  <a:srgbClr val="008EC0"/>
                </a:solidFill>
              </a:rPr>
              <a:t>Activity Area</a:t>
            </a:r>
            <a:r>
              <a:rPr b="1" i="0" lang="pt-PT" sz="12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sz="1200">
                <a:solidFill>
                  <a:srgbClr val="436B8A"/>
                </a:solidFill>
              </a:rPr>
              <a:t>Tourism and Hospitality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4"/>
          <p:cNvSpPr/>
          <p:nvPr/>
        </p:nvSpPr>
        <p:spPr>
          <a:xfrm>
            <a:off x="-9100" y="2102350"/>
            <a:ext cx="4486822" cy="3052592"/>
          </a:xfrm>
          <a:custGeom>
            <a:rect b="b" l="l" r="r" t="t"/>
            <a:pathLst>
              <a:path extrusionOk="0" h="4751116" w="6983380">
                <a:moveTo>
                  <a:pt x="806" y="4751116"/>
                </a:moveTo>
                <a:cubicBezTo>
                  <a:pt x="-2410" y="3345211"/>
                  <a:pt x="5259" y="1950190"/>
                  <a:pt x="2043" y="544285"/>
                </a:cubicBezTo>
                <a:lnTo>
                  <a:pt x="5719401" y="0"/>
                </a:lnTo>
                <a:lnTo>
                  <a:pt x="6983380" y="4751116"/>
                </a:lnTo>
                <a:lnTo>
                  <a:pt x="806" y="4751116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5"/>
          <p:cNvSpPr/>
          <p:nvPr/>
        </p:nvSpPr>
        <p:spPr>
          <a:xfrm>
            <a:off x="1591400" y="1132380"/>
            <a:ext cx="486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>
                <a:solidFill>
                  <a:schemeClr val="lt1"/>
                </a:solidFill>
              </a:rPr>
              <a:t>Yunit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m desenho&#10;&#10;Descrição gerada automaticamente" id="555" name="Google Shape;55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219" y="1104710"/>
            <a:ext cx="438494" cy="801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8599" y="4612764"/>
            <a:ext cx="849819" cy="389826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46"/>
          <p:cNvSpPr/>
          <p:nvPr/>
        </p:nvSpPr>
        <p:spPr>
          <a:xfrm>
            <a:off x="4295600" y="1613950"/>
            <a:ext cx="40704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//</a:t>
            </a:r>
            <a:r>
              <a:rPr b="0" i="0" lang="pt-PT" sz="1600" u="none" cap="none" strike="noStrike">
                <a:solidFill>
                  <a:srgbClr val="7C77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Helping companies taking better decisions</a:t>
            </a:r>
            <a:r>
              <a:rPr b="0" i="0" lang="pt-PT" sz="1600" u="none" cap="none" strike="noStrike">
                <a:solidFill>
                  <a:srgbClr val="7C776B"/>
                </a:solidFill>
                <a:latin typeface="Arial"/>
                <a:ea typeface="Arial"/>
                <a:cs typeface="Arial"/>
                <a:sym typeface="Arial"/>
              </a:rPr>
              <a:t> to promote their</a:t>
            </a: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 growth </a:t>
            </a:r>
            <a:r>
              <a:rPr b="0" i="0" lang="pt-PT" sz="1600" u="none" cap="none" strike="noStrike">
                <a:solidFill>
                  <a:srgbClr val="7C776B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 competitiveness.</a:t>
            </a:r>
            <a:endParaRPr b="0" i="0" sz="1800" u="none" cap="none" strike="noStrike">
              <a:solidFill>
                <a:srgbClr val="7C776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C776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//</a:t>
            </a:r>
            <a:r>
              <a:rPr b="0" i="0" lang="pt-PT" sz="1600" u="none" cap="none" strike="noStrike">
                <a:solidFill>
                  <a:srgbClr val="7C77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Generating value </a:t>
            </a:r>
            <a:r>
              <a:rPr b="0" i="0" lang="pt-PT" sz="1600" u="none" cap="none" strike="noStrike">
                <a:solidFill>
                  <a:srgbClr val="7C776B"/>
                </a:solidFill>
                <a:latin typeface="Arial"/>
                <a:ea typeface="Arial"/>
                <a:cs typeface="Arial"/>
                <a:sym typeface="Arial"/>
              </a:rPr>
              <a:t>for partners and companies, through our distinctive skills.</a:t>
            </a:r>
            <a:endParaRPr b="0" i="0" sz="1600" u="none" cap="none" strike="noStrike">
              <a:solidFill>
                <a:srgbClr val="7C776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C77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46"/>
          <p:cNvSpPr txBox="1"/>
          <p:nvPr/>
        </p:nvSpPr>
        <p:spPr>
          <a:xfrm>
            <a:off x="974975" y="524893"/>
            <a:ext cx="35052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300" lIns="68600" spcFirstLastPara="1" rIns="68600" wrap="square" tIns="34300">
            <a:spAutoFit/>
          </a:bodyPr>
          <a:lstStyle/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PT" sz="2900" u="none" cap="none" strike="noStrike">
                <a:solidFill>
                  <a:srgbClr val="BFBFB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Our purpose</a:t>
            </a:r>
            <a:endParaRPr b="1" i="0" sz="3300" u="none" cap="none" strike="noStrike">
              <a:solidFill>
                <a:srgbClr val="0066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m desenho&#10;&#10;Descrição gerada automaticamente" id="564" name="Google Shape;56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650" y="446597"/>
            <a:ext cx="438500" cy="574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5" name="Google Shape;565;p46"/>
          <p:cNvGrpSpPr/>
          <p:nvPr/>
        </p:nvGrpSpPr>
        <p:grpSpPr>
          <a:xfrm>
            <a:off x="6248621" y="3984566"/>
            <a:ext cx="2895681" cy="1165454"/>
            <a:chOff x="6551767" y="4203091"/>
            <a:chExt cx="2352300" cy="946754"/>
          </a:xfrm>
        </p:grpSpPr>
        <p:pic>
          <p:nvPicPr>
            <p:cNvPr descr="Uma imagem com computador&#10;&#10;Descrição gerada automaticamente" id="566" name="Google Shape;566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0800000">
              <a:off x="6551767" y="4203091"/>
              <a:ext cx="2352300" cy="946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p4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44045" y="4564550"/>
              <a:ext cx="784800" cy="456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8" name="Google Shape;568;p46"/>
          <p:cNvGrpSpPr/>
          <p:nvPr/>
        </p:nvGrpSpPr>
        <p:grpSpPr>
          <a:xfrm>
            <a:off x="2520887" y="1591488"/>
            <a:ext cx="549192" cy="441522"/>
            <a:chOff x="4767263" y="1379538"/>
            <a:chExt cx="392112" cy="325438"/>
          </a:xfrm>
        </p:grpSpPr>
        <p:sp>
          <p:nvSpPr>
            <p:cNvPr id="569" name="Google Shape;569;p46"/>
            <p:cNvSpPr/>
            <p:nvPr/>
          </p:nvSpPr>
          <p:spPr>
            <a:xfrm>
              <a:off x="4767263" y="1387476"/>
              <a:ext cx="317500" cy="317500"/>
            </a:xfrm>
            <a:custGeom>
              <a:rect b="b" l="l" r="r" t="t"/>
              <a:pathLst>
                <a:path extrusionOk="0" h="72" w="73">
                  <a:moveTo>
                    <a:pt x="70" y="23"/>
                  </a:moveTo>
                  <a:cubicBezTo>
                    <a:pt x="72" y="27"/>
                    <a:pt x="73" y="31"/>
                    <a:pt x="73" y="36"/>
                  </a:cubicBezTo>
                  <a:cubicBezTo>
                    <a:pt x="73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7" y="0"/>
                    <a:pt x="56" y="4"/>
                    <a:pt x="63" y="11"/>
                  </a:cubicBezTo>
                </a:path>
              </a:pathLst>
            </a:custGeom>
            <a:noFill/>
            <a:ln cap="rnd" cmpd="sng" w="222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C2A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6"/>
            <p:cNvSpPr/>
            <p:nvPr/>
          </p:nvSpPr>
          <p:spPr>
            <a:xfrm>
              <a:off x="4814888" y="1436688"/>
              <a:ext cx="217487" cy="219075"/>
            </a:xfrm>
            <a:custGeom>
              <a:rect b="b" l="l" r="r" t="t"/>
              <a:pathLst>
                <a:path extrusionOk="0" h="50" w="50">
                  <a:moveTo>
                    <a:pt x="49" y="17"/>
                  </a:moveTo>
                  <a:cubicBezTo>
                    <a:pt x="50" y="20"/>
                    <a:pt x="50" y="22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ubicBezTo>
                    <a:pt x="12" y="50"/>
                    <a:pt x="0" y="39"/>
                    <a:pt x="0" y="25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32" y="0"/>
                    <a:pt x="38" y="3"/>
                    <a:pt x="43" y="7"/>
                  </a:cubicBezTo>
                </a:path>
              </a:pathLst>
            </a:custGeom>
            <a:noFill/>
            <a:ln cap="rnd" cmpd="sng" w="222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C2A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46"/>
            <p:cNvSpPr/>
            <p:nvPr/>
          </p:nvSpPr>
          <p:spPr>
            <a:xfrm>
              <a:off x="4864100" y="1479551"/>
              <a:ext cx="125412" cy="128588"/>
            </a:xfrm>
            <a:custGeom>
              <a:rect b="b" l="l" r="r" t="t"/>
              <a:pathLst>
                <a:path extrusionOk="0" h="29" w="29">
                  <a:moveTo>
                    <a:pt x="29" y="13"/>
                  </a:moveTo>
                  <a:cubicBezTo>
                    <a:pt x="29" y="14"/>
                    <a:pt x="29" y="14"/>
                    <a:pt x="29" y="15"/>
                  </a:cubicBez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7" y="0"/>
                    <a:pt x="20" y="1"/>
                    <a:pt x="22" y="3"/>
                  </a:cubicBezTo>
                  <a:cubicBezTo>
                    <a:pt x="22" y="3"/>
                    <a:pt x="23" y="3"/>
                    <a:pt x="23" y="3"/>
                  </a:cubicBezTo>
                </a:path>
              </a:pathLst>
            </a:custGeom>
            <a:noFill/>
            <a:ln cap="rnd" cmpd="sng" w="222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C2A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6"/>
            <p:cNvSpPr/>
            <p:nvPr/>
          </p:nvSpPr>
          <p:spPr>
            <a:xfrm>
              <a:off x="5081588" y="1379538"/>
              <a:ext cx="77787" cy="87313"/>
            </a:xfrm>
            <a:custGeom>
              <a:rect b="b" l="l" r="r" t="t"/>
              <a:pathLst>
                <a:path extrusionOk="0" h="55" w="49">
                  <a:moveTo>
                    <a:pt x="27" y="55"/>
                  </a:moveTo>
                  <a:lnTo>
                    <a:pt x="0" y="44"/>
                  </a:lnTo>
                  <a:lnTo>
                    <a:pt x="0" y="13"/>
                  </a:lnTo>
                  <a:lnTo>
                    <a:pt x="21" y="0"/>
                  </a:lnTo>
                  <a:lnTo>
                    <a:pt x="24" y="27"/>
                  </a:lnTo>
                  <a:lnTo>
                    <a:pt x="49" y="41"/>
                  </a:lnTo>
                  <a:lnTo>
                    <a:pt x="27" y="55"/>
                  </a:lnTo>
                  <a:close/>
                </a:path>
              </a:pathLst>
            </a:custGeom>
            <a:noFill/>
            <a:ln cap="rnd" cmpd="sng" w="222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C2A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6"/>
            <p:cNvSpPr/>
            <p:nvPr/>
          </p:nvSpPr>
          <p:spPr>
            <a:xfrm>
              <a:off x="4911725" y="1531938"/>
              <a:ext cx="30300" cy="27000"/>
            </a:xfrm>
            <a:prstGeom prst="ellipse">
              <a:avLst/>
            </a:prstGeom>
            <a:noFill/>
            <a:ln cap="rnd" cmpd="sng" w="222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C2A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4" name="Google Shape;574;p46"/>
            <p:cNvCxnSpPr/>
            <p:nvPr/>
          </p:nvCxnSpPr>
          <p:spPr>
            <a:xfrm flipH="1" rot="10800000">
              <a:off x="4929188" y="1449363"/>
              <a:ext cx="152400" cy="92100"/>
            </a:xfrm>
            <a:prstGeom prst="straightConnector1">
              <a:avLst/>
            </a:prstGeom>
            <a:noFill/>
            <a:ln cap="rnd" cmpd="sng" w="222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575" name="Google Shape;575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8000" y="1613950"/>
            <a:ext cx="3308720" cy="226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0" y="25"/>
            <a:ext cx="9144000" cy="5149800"/>
          </a:xfrm>
          <a:prstGeom prst="rect">
            <a:avLst/>
          </a:prstGeom>
          <a:solidFill>
            <a:srgbClr val="0066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2288" y="247893"/>
            <a:ext cx="966063" cy="56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699415" y="566650"/>
            <a:ext cx="4280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300" lIns="68600" spcFirstLastPara="1" rIns="68600" wrap="square" tIns="34300">
            <a:spAutoFit/>
          </a:bodyPr>
          <a:lstStyle/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PT" sz="2900">
                <a:solidFill>
                  <a:schemeClr val="lt1"/>
                </a:solidFill>
              </a:rPr>
              <a:t>Agenda</a:t>
            </a:r>
            <a:endParaRPr b="1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m desenho&#10;&#10;Descrição gerada automaticamente" id="134" name="Google Shape;13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361" y="517525"/>
            <a:ext cx="291944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/>
          <p:nvPr/>
        </p:nvSpPr>
        <p:spPr>
          <a:xfrm>
            <a:off x="530025" y="1133250"/>
            <a:ext cx="8318400" cy="3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arenR"/>
            </a:pPr>
            <a:r>
              <a:rPr b="1" lang="pt-PT" sz="1800">
                <a:solidFill>
                  <a:srgbClr val="FFFFFF"/>
                </a:solidFill>
              </a:rPr>
              <a:t>Recovery and Resilience Plan (RRP)</a:t>
            </a:r>
            <a:endParaRPr b="1"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arenR"/>
            </a:pPr>
            <a:r>
              <a:rPr b="1" lang="pt-PT" sz="1800">
                <a:solidFill>
                  <a:srgbClr val="FFFFFF"/>
                </a:solidFill>
              </a:rPr>
              <a:t>PT2020 &amp; PT2030</a:t>
            </a:r>
            <a:endParaRPr b="1"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arenR"/>
            </a:pPr>
            <a:r>
              <a:rPr b="1" lang="pt-PT" sz="1800">
                <a:solidFill>
                  <a:srgbClr val="FFFFFF"/>
                </a:solidFill>
              </a:rPr>
              <a:t>Tax Incentives</a:t>
            </a:r>
            <a:endParaRPr b="1"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arenR"/>
            </a:pPr>
            <a:r>
              <a:rPr b="1" lang="pt-PT" sz="1800">
                <a:solidFill>
                  <a:srgbClr val="FFFFFF"/>
                </a:solidFill>
              </a:rPr>
              <a:t>Case studies</a:t>
            </a:r>
            <a:endParaRPr b="1"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arenR"/>
            </a:pPr>
            <a:r>
              <a:rPr b="1" lang="pt-PT" sz="1800">
                <a:solidFill>
                  <a:srgbClr val="FFFFFF"/>
                </a:solidFill>
              </a:rPr>
              <a:t>Yunit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7"/>
          <p:cNvSpPr txBox="1"/>
          <p:nvPr/>
        </p:nvSpPr>
        <p:spPr>
          <a:xfrm>
            <a:off x="969150" y="497450"/>
            <a:ext cx="45519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300" lIns="68600" spcFirstLastPara="1" rIns="68600" wrap="square" tIns="34300">
            <a:spAutoFit/>
          </a:bodyPr>
          <a:lstStyle/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PT" sz="2900" u="none" cap="none" strike="noStrike">
                <a:solidFill>
                  <a:srgbClr val="BFBFB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Differentiating factors</a:t>
            </a:r>
            <a:endParaRPr b="1" i="0" sz="2900" u="none" cap="none" strike="noStrike">
              <a:solidFill>
                <a:srgbClr val="BFBFB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47"/>
          <p:cNvSpPr/>
          <p:nvPr/>
        </p:nvSpPr>
        <p:spPr>
          <a:xfrm>
            <a:off x="3022775" y="1271750"/>
            <a:ext cx="5537100" cy="38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//</a:t>
            </a:r>
            <a:r>
              <a:rPr b="0" i="0" lang="pt-PT" sz="1600" u="none" cap="none" strike="noStrike">
                <a:solidFill>
                  <a:srgbClr val="7C77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Combination of a diversified team</a:t>
            </a:r>
            <a:r>
              <a:rPr b="0" i="0" lang="pt-PT" sz="1600" u="none" cap="none" strike="noStrike">
                <a:solidFill>
                  <a:srgbClr val="7C776A"/>
                </a:solidFill>
                <a:latin typeface="Arial"/>
                <a:ea typeface="Arial"/>
                <a:cs typeface="Arial"/>
                <a:sym typeface="Arial"/>
              </a:rPr>
              <a:t>: we offer to our customers a wide range of different knowledge areas and skills combining management, finance, economics, engineering, biology, nanotechnology, etc.</a:t>
            </a:r>
            <a:endParaRPr b="0" i="0" sz="1600" u="none" cap="none" strike="noStrike">
              <a:solidFill>
                <a:srgbClr val="7C77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C77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//</a:t>
            </a:r>
            <a:r>
              <a:rPr b="0" i="0" lang="pt-PT" sz="1600" u="none" cap="none" strike="noStrike">
                <a:solidFill>
                  <a:srgbClr val="7C77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Proximity and empathy</a:t>
            </a:r>
            <a:r>
              <a:rPr b="0" i="0" lang="pt-PT" sz="1600" u="none" cap="none" strike="noStrike">
                <a:solidFill>
                  <a:srgbClr val="7C776A"/>
                </a:solidFill>
                <a:latin typeface="Arial"/>
                <a:ea typeface="Arial"/>
                <a:cs typeface="Arial"/>
                <a:sym typeface="Arial"/>
              </a:rPr>
              <a:t>: the fact that we are also an SME which makes us more aware about managers’ pains, dreams and ambitions.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3" name="Google Shape;58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925" y="1449575"/>
            <a:ext cx="1781175" cy="2892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desenho&#10;&#10;Descrição gerada automaticamente" id="584" name="Google Shape;58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650" y="446597"/>
            <a:ext cx="438500" cy="5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48"/>
          <p:cNvGrpSpPr/>
          <p:nvPr/>
        </p:nvGrpSpPr>
        <p:grpSpPr>
          <a:xfrm>
            <a:off x="696290" y="1430867"/>
            <a:ext cx="1921899" cy="2841372"/>
            <a:chOff x="630964" y="905021"/>
            <a:chExt cx="2062123" cy="3365757"/>
          </a:xfrm>
        </p:grpSpPr>
        <p:pic>
          <p:nvPicPr>
            <p:cNvPr descr="animacao-binoculos_5" id="591" name="Google Shape;591;p48"/>
            <p:cNvPicPr preferRelativeResize="0"/>
            <p:nvPr/>
          </p:nvPicPr>
          <p:blipFill rotWithShape="1">
            <a:blip r:embed="rId3">
              <a:alphaModFix/>
            </a:blip>
            <a:srcRect b="0" l="17777" r="24844" t="0"/>
            <a:stretch/>
          </p:blipFill>
          <p:spPr>
            <a:xfrm>
              <a:off x="761827" y="905021"/>
              <a:ext cx="1931260" cy="3365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0964" y="2718161"/>
              <a:ext cx="1931260" cy="13552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3" name="Google Shape;593;p48"/>
          <p:cNvGrpSpPr/>
          <p:nvPr/>
        </p:nvGrpSpPr>
        <p:grpSpPr>
          <a:xfrm>
            <a:off x="6248397" y="3984423"/>
            <a:ext cx="2895601" cy="1165422"/>
            <a:chOff x="6551767" y="4203091"/>
            <a:chExt cx="2352300" cy="946754"/>
          </a:xfrm>
        </p:grpSpPr>
        <p:pic>
          <p:nvPicPr>
            <p:cNvPr descr="Uma imagem com computador&#10;&#10;Descrição gerada automaticamente" id="594" name="Google Shape;594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0800000">
              <a:off x="6551767" y="4203091"/>
              <a:ext cx="2352300" cy="946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4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44045" y="4564550"/>
              <a:ext cx="784800" cy="4564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desenho&#10;&#10;Descrição gerada automaticamente" id="596" name="Google Shape;596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4361" y="517525"/>
            <a:ext cx="291944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48"/>
          <p:cNvSpPr txBox="1"/>
          <p:nvPr/>
        </p:nvSpPr>
        <p:spPr>
          <a:xfrm>
            <a:off x="762000" y="536554"/>
            <a:ext cx="6471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PT" sz="2900" u="none" cap="none" strike="noStrike">
                <a:solidFill>
                  <a:srgbClr val="BFBFB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Who we “formally” are?</a:t>
            </a:r>
            <a:endParaRPr b="1" i="0" sz="2900" u="none" cap="none" strike="noStrike">
              <a:solidFill>
                <a:srgbClr val="0066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48"/>
          <p:cNvSpPr/>
          <p:nvPr/>
        </p:nvSpPr>
        <p:spPr>
          <a:xfrm>
            <a:off x="3022775" y="1271750"/>
            <a:ext cx="55371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//</a:t>
            </a:r>
            <a:r>
              <a:rPr b="0" i="0" lang="pt-PT" sz="1600" u="none" cap="none" strike="noStrike">
                <a:solidFill>
                  <a:srgbClr val="7C776B"/>
                </a:solidFill>
                <a:latin typeface="Arial"/>
                <a:ea typeface="Arial"/>
                <a:cs typeface="Arial"/>
                <a:sym typeface="Arial"/>
              </a:rPr>
              <a:t> Management consultancy company focused on supporting</a:t>
            </a: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 SMEs’ financing and investment projects</a:t>
            </a:r>
            <a:r>
              <a:rPr b="0" i="0" lang="pt-PT" sz="1600" u="none" cap="none" strike="noStrike">
                <a:solidFill>
                  <a:srgbClr val="7C776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rgbClr val="7C776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C776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//</a:t>
            </a:r>
            <a:r>
              <a:rPr b="0" i="0" lang="pt-PT" sz="1600" u="none" cap="none" strike="noStrike">
                <a:solidFill>
                  <a:srgbClr val="7C776B"/>
                </a:solidFill>
                <a:latin typeface="Arial"/>
                <a:ea typeface="Arial"/>
                <a:cs typeface="Arial"/>
                <a:sym typeface="Arial"/>
              </a:rPr>
              <a:t> Aim to be present in the </a:t>
            </a: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moments of change and transformation</a:t>
            </a:r>
            <a:r>
              <a:rPr b="0" i="0" lang="pt-PT" sz="1600" u="none" cap="none" strike="noStrike">
                <a:solidFill>
                  <a:srgbClr val="7C776B"/>
                </a:solidFill>
                <a:latin typeface="Arial"/>
                <a:ea typeface="Arial"/>
                <a:cs typeface="Arial"/>
                <a:sym typeface="Arial"/>
              </a:rPr>
              <a:t>, across all business process </a:t>
            </a: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since estrategic reflection to implementation and execution</a:t>
            </a:r>
            <a:r>
              <a:rPr b="0" i="0" lang="pt-PT" sz="1600" u="none" cap="none" strike="noStrike">
                <a:solidFill>
                  <a:srgbClr val="7C776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rgbClr val="7C776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C776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//</a:t>
            </a:r>
            <a:r>
              <a:rPr b="0" i="0" lang="pt-PT" sz="1600" u="none" cap="none" strike="noStrike">
                <a:solidFill>
                  <a:srgbClr val="7C77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PT" sz="16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+ 35 employees </a:t>
            </a:r>
            <a:endParaRPr b="0" i="0" sz="1600" u="none" cap="none" strike="noStrike">
              <a:solidFill>
                <a:srgbClr val="7C776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C776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// </a:t>
            </a:r>
            <a:r>
              <a:rPr b="1" i="0" lang="pt-PT" sz="16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Nationwide presence</a:t>
            </a:r>
            <a:r>
              <a:rPr b="0" i="0" lang="pt-PT" sz="1600" u="none" cap="none" strike="noStrike">
                <a:solidFill>
                  <a:srgbClr val="7C776B"/>
                </a:solidFill>
                <a:latin typeface="Arial"/>
                <a:ea typeface="Arial"/>
                <a:cs typeface="Arial"/>
                <a:sym typeface="Arial"/>
              </a:rPr>
              <a:t> (Offices in Lisbon and Oporto)</a:t>
            </a:r>
            <a:endParaRPr b="0" i="0" sz="1600" u="none" cap="none" strike="noStrike">
              <a:solidFill>
                <a:srgbClr val="7C776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C776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PT" sz="1600" u="none" cap="none" strike="noStrike">
                <a:solidFill>
                  <a:srgbClr val="006788"/>
                </a:solidFill>
                <a:latin typeface="Arial"/>
                <a:ea typeface="Arial"/>
                <a:cs typeface="Arial"/>
                <a:sym typeface="Arial"/>
              </a:rPr>
              <a:t>//</a:t>
            </a:r>
            <a:r>
              <a:rPr b="0" i="0" lang="pt-PT" sz="1600" u="none" cap="none" strike="noStrike">
                <a:solidFill>
                  <a:srgbClr val="7C77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PT" sz="16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Helping companies since 2010 </a:t>
            </a:r>
            <a:endParaRPr b="0" i="0" sz="1200" u="none" cap="none" strike="noStrike">
              <a:solidFill>
                <a:srgbClr val="7C77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C77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9"/>
          <p:cNvSpPr txBox="1"/>
          <p:nvPr/>
        </p:nvSpPr>
        <p:spPr>
          <a:xfrm>
            <a:off x="1021075" y="446605"/>
            <a:ext cx="64713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PT" sz="2900" u="none" cap="none" strike="noStrike">
                <a:solidFill>
                  <a:srgbClr val="BFBFB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Core competences</a:t>
            </a:r>
            <a:endParaRPr b="1" i="0" sz="2900" u="none" cap="none" strike="noStrike">
              <a:solidFill>
                <a:srgbClr val="0066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5" name="Google Shape;605;p49"/>
          <p:cNvGrpSpPr/>
          <p:nvPr/>
        </p:nvGrpSpPr>
        <p:grpSpPr>
          <a:xfrm>
            <a:off x="346200" y="1352622"/>
            <a:ext cx="7973850" cy="3304008"/>
            <a:chOff x="346200" y="1352622"/>
            <a:chExt cx="7973850" cy="3304008"/>
          </a:xfrm>
        </p:grpSpPr>
        <p:sp>
          <p:nvSpPr>
            <p:cNvPr id="606" name="Google Shape;606;p49"/>
            <p:cNvSpPr/>
            <p:nvPr/>
          </p:nvSpPr>
          <p:spPr>
            <a:xfrm rot="-1092545">
              <a:off x="2703257" y="1676130"/>
              <a:ext cx="2478834" cy="2547717"/>
            </a:xfrm>
            <a:prstGeom prst="ellipse">
              <a:avLst/>
            </a:prstGeom>
            <a:noFill/>
            <a:ln cap="rnd" cmpd="sng" w="50800">
              <a:solidFill>
                <a:srgbClr val="B7B5B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B7B5B4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7" name="Google Shape;607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76774" y="3727950"/>
              <a:ext cx="736515" cy="761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57388" y="1570167"/>
              <a:ext cx="809589" cy="841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9" name="Google Shape;609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68586" y="1466486"/>
              <a:ext cx="775279" cy="801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0" name="Google Shape;610;p49"/>
            <p:cNvSpPr/>
            <p:nvPr/>
          </p:nvSpPr>
          <p:spPr>
            <a:xfrm>
              <a:off x="346200" y="2959301"/>
              <a:ext cx="1968000" cy="70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pt-PT" sz="1600" u="none" cap="none" strike="noStrike">
                  <a:solidFill>
                    <a:schemeClr val="lt1"/>
                  </a:solidFill>
                  <a:highlight>
                    <a:srgbClr val="31AFE6"/>
                  </a:highlight>
                  <a:latin typeface="Arial"/>
                  <a:ea typeface="Arial"/>
                  <a:cs typeface="Arial"/>
                  <a:sym typeface="Arial"/>
                </a:rPr>
                <a:t>M&amp;A</a:t>
              </a:r>
              <a:endParaRPr b="1" i="0" sz="1600" u="none" cap="none" strike="noStrike">
                <a:solidFill>
                  <a:schemeClr val="lt1"/>
                </a:solidFill>
                <a:highlight>
                  <a:srgbClr val="31AFE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9"/>
            <p:cNvSpPr txBox="1"/>
            <p:nvPr/>
          </p:nvSpPr>
          <p:spPr>
            <a:xfrm>
              <a:off x="935472" y="1604429"/>
              <a:ext cx="1752600" cy="70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pt-PT" sz="1600" u="none" cap="none" strike="noStrike">
                  <a:solidFill>
                    <a:schemeClr val="lt1"/>
                  </a:solidFill>
                  <a:highlight>
                    <a:srgbClr val="006788"/>
                  </a:highlight>
                  <a:latin typeface="Arial"/>
                  <a:ea typeface="Arial"/>
                  <a:cs typeface="Arial"/>
                  <a:sym typeface="Arial"/>
                </a:rPr>
                <a:t>Corporate Finance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49"/>
            <p:cNvSpPr/>
            <p:nvPr/>
          </p:nvSpPr>
          <p:spPr>
            <a:xfrm>
              <a:off x="4905785" y="1466476"/>
              <a:ext cx="17805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pt-PT" sz="1600" u="none" cap="none" strike="noStrike">
                  <a:solidFill>
                    <a:schemeClr val="lt1"/>
                  </a:solidFill>
                  <a:highlight>
                    <a:schemeClr val="accent3"/>
                  </a:highlight>
                  <a:latin typeface="Arial"/>
                  <a:ea typeface="Arial"/>
                  <a:cs typeface="Arial"/>
                  <a:sym typeface="Arial"/>
                </a:rPr>
                <a:t>Tax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pt-PT" sz="1600" u="none" cap="none" strike="noStrike">
                  <a:solidFill>
                    <a:schemeClr val="lt1"/>
                  </a:solidFill>
                  <a:highlight>
                    <a:schemeClr val="accent3"/>
                  </a:highlight>
                  <a:latin typeface="Arial"/>
                  <a:ea typeface="Arial"/>
                  <a:cs typeface="Arial"/>
                  <a:sym typeface="Arial"/>
                </a:rPr>
                <a:t>Benefits</a:t>
              </a:r>
              <a:endParaRPr b="1" i="0" sz="1600" u="none" cap="none" strike="noStrike">
                <a:solidFill>
                  <a:schemeClr val="lt1"/>
                </a:solidFill>
                <a:highlight>
                  <a:schemeClr val="accent3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49"/>
            <p:cNvSpPr txBox="1"/>
            <p:nvPr/>
          </p:nvSpPr>
          <p:spPr>
            <a:xfrm>
              <a:off x="5676150" y="2801664"/>
              <a:ext cx="2643900" cy="5001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300" lIns="68600" spcFirstLastPara="1" rIns="68600" wrap="square" tIns="343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pt-PT" sz="1600" u="none" cap="none" strike="noStrike">
                  <a:solidFill>
                    <a:schemeClr val="lt1"/>
                  </a:solidFill>
                  <a:highlight>
                    <a:schemeClr val="accent1"/>
                  </a:highlight>
                  <a:latin typeface="Arial"/>
                  <a:ea typeface="Arial"/>
                  <a:cs typeface="Arial"/>
                  <a:sym typeface="Arial"/>
                </a:rPr>
                <a:t>Investment and Financing</a:t>
              </a:r>
              <a:endParaRPr b="1" i="0" sz="16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pt-PT" sz="1200" u="none" cap="none" strike="noStrike">
                  <a:solidFill>
                    <a:schemeClr val="lt1"/>
                  </a:solidFill>
                  <a:highlight>
                    <a:schemeClr val="accent1"/>
                  </a:highlight>
                  <a:latin typeface="Arial"/>
                  <a:ea typeface="Arial"/>
                  <a:cs typeface="Arial"/>
                  <a:sym typeface="Arial"/>
                </a:rPr>
                <a:t>(PRR, PT 2020/2030,…)</a:t>
              </a:r>
              <a:endParaRPr b="1" i="0" sz="12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4" name="Google Shape;614;p4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843865" y="2567352"/>
              <a:ext cx="689223" cy="721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4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280894" y="3616506"/>
              <a:ext cx="775279" cy="801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6" name="Google Shape;616;p49"/>
            <p:cNvSpPr txBox="1"/>
            <p:nvPr/>
          </p:nvSpPr>
          <p:spPr>
            <a:xfrm>
              <a:off x="5129985" y="3726160"/>
              <a:ext cx="1599300" cy="5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300" lIns="68600" spcFirstLastPara="1" rIns="68600" wrap="square" tIns="343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pt-PT" sz="1600" u="none" cap="none" strike="noStrike">
                  <a:solidFill>
                    <a:schemeClr val="lt1"/>
                  </a:solidFill>
                  <a:highlight>
                    <a:schemeClr val="accent3"/>
                  </a:highlight>
                  <a:latin typeface="Arial"/>
                  <a:ea typeface="Arial"/>
                  <a:cs typeface="Arial"/>
                  <a:sym typeface="Arial"/>
                </a:rPr>
                <a:t>Innovation Management</a:t>
              </a:r>
              <a:endParaRPr b="1" i="0" sz="1600" u="none" cap="none" strike="noStrike">
                <a:solidFill>
                  <a:schemeClr val="lt1"/>
                </a:solidFill>
                <a:highlight>
                  <a:schemeClr val="accent3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49"/>
            <p:cNvSpPr/>
            <p:nvPr/>
          </p:nvSpPr>
          <p:spPr>
            <a:xfrm>
              <a:off x="912599" y="3854730"/>
              <a:ext cx="19680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pt-PT" sz="1600" u="none" cap="none" strike="noStrike">
                  <a:solidFill>
                    <a:schemeClr val="lt1"/>
                  </a:solidFill>
                  <a:highlight>
                    <a:schemeClr val="accent1"/>
                  </a:highlight>
                  <a:latin typeface="Arial"/>
                  <a:ea typeface="Arial"/>
                  <a:cs typeface="Arial"/>
                  <a:sym typeface="Arial"/>
                </a:rPr>
                <a:t>Operational Efficiency</a:t>
              </a:r>
              <a:endParaRPr b="1" i="0" sz="16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8" name="Google Shape;618;p4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390784" y="2722959"/>
              <a:ext cx="814043" cy="8417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desenho&#10;&#10;Descrição gerada automaticamente" id="619" name="Google Shape;619;p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0650" y="446597"/>
            <a:ext cx="438500" cy="5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desenho&#10;&#10;Descrição gerada automaticamente" id="625" name="Google Shape;62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361" y="517525"/>
            <a:ext cx="291944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0"/>
          <p:cNvSpPr txBox="1"/>
          <p:nvPr/>
        </p:nvSpPr>
        <p:spPr>
          <a:xfrm>
            <a:off x="762000" y="517526"/>
            <a:ext cx="5105400" cy="5284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PT" sz="2900" u="none" cap="none" strike="noStrike">
                <a:solidFill>
                  <a:srgbClr val="BFBFB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Institutional Partners</a:t>
            </a:r>
            <a:endParaRPr b="1" i="0" sz="29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rgbClr val="0066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7" name="Google Shape;627;p50"/>
          <p:cNvGrpSpPr/>
          <p:nvPr/>
        </p:nvGrpSpPr>
        <p:grpSpPr>
          <a:xfrm>
            <a:off x="678042" y="1475954"/>
            <a:ext cx="8220114" cy="3529995"/>
            <a:chOff x="678042" y="1475954"/>
            <a:chExt cx="8220114" cy="3529995"/>
          </a:xfrm>
        </p:grpSpPr>
        <p:pic>
          <p:nvPicPr>
            <p:cNvPr descr="Resultado de imagem para iapmei" id="628" name="Google Shape;628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74623" y="2300778"/>
              <a:ext cx="1519047" cy="10762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cgd" id="629" name="Google Shape;629;p50"/>
            <p:cNvPicPr preferRelativeResize="0"/>
            <p:nvPr/>
          </p:nvPicPr>
          <p:blipFill rotWithShape="1">
            <a:blip r:embed="rId5">
              <a:alphaModFix/>
            </a:blip>
            <a:srcRect b="0" l="23062" r="25982" t="0"/>
            <a:stretch/>
          </p:blipFill>
          <p:spPr>
            <a:xfrm>
              <a:off x="5332061" y="1639965"/>
              <a:ext cx="763414" cy="642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ma imagem com desenho&#10;&#10;Descrição gerada automaticamente" id="630" name="Google Shape;630;p5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753900" y="1785476"/>
              <a:ext cx="1260578" cy="435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ma imagem com guarda-chuva, acessório, papagaio&#10;&#10;Descrição gerada automaticamente" id="631" name="Google Shape;631;p50"/>
            <p:cNvPicPr preferRelativeResize="0"/>
            <p:nvPr/>
          </p:nvPicPr>
          <p:blipFill rotWithShape="1">
            <a:blip r:embed="rId7">
              <a:alphaModFix/>
            </a:blip>
            <a:srcRect b="32317" l="0" r="0" t="30365"/>
            <a:stretch/>
          </p:blipFill>
          <p:spPr>
            <a:xfrm>
              <a:off x="2972000" y="2530954"/>
              <a:ext cx="1498125" cy="559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2" name="Google Shape;632;p50"/>
            <p:cNvPicPr preferRelativeResize="0"/>
            <p:nvPr/>
          </p:nvPicPr>
          <p:blipFill rotWithShape="1">
            <a:blip r:embed="rId8">
              <a:alphaModFix/>
            </a:blip>
            <a:srcRect b="22155" l="6393" r="3294" t="20343"/>
            <a:stretch/>
          </p:blipFill>
          <p:spPr>
            <a:xfrm>
              <a:off x="761990" y="2570474"/>
              <a:ext cx="1498137" cy="5329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3" name="Google Shape;633;p5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266962" y="4259024"/>
              <a:ext cx="1430100" cy="559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ma imagem com texto&#10;&#10;Descrição gerada automaticamente" id="634" name="Google Shape;634;p5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332051" y="3464783"/>
              <a:ext cx="1299925" cy="464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5" name="Google Shape;635;p5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78042" y="1618915"/>
              <a:ext cx="1530210" cy="765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6" name="Google Shape;636;p5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43926" y="3350146"/>
              <a:ext cx="1498126" cy="699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ma imagem com alimentação, desenho&#10;&#10;Descrição gerada automaticamente" id="637" name="Google Shape;637;p5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343068" y="1475954"/>
              <a:ext cx="1093255" cy="8531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ma imagem com texto&#10;&#10;Descrição gerada automaticamente" id="638" name="Google Shape;638;p50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6560113" y="1748375"/>
              <a:ext cx="2338043" cy="50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9" name="Google Shape;639;p50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2799452" y="3969143"/>
              <a:ext cx="1843229" cy="1036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0" name="Google Shape;640;p50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790187" y="3532476"/>
              <a:ext cx="1861752" cy="272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50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7086957" y="2553977"/>
              <a:ext cx="1675698" cy="565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2" name="Google Shape;642;p50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312078" y="3317163"/>
              <a:ext cx="1430088" cy="765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3" name="Google Shape;643;p50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62000" y="4255963"/>
              <a:ext cx="1006044" cy="5658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51"/>
          <p:cNvGrpSpPr/>
          <p:nvPr/>
        </p:nvGrpSpPr>
        <p:grpSpPr>
          <a:xfrm>
            <a:off x="886794" y="1297854"/>
            <a:ext cx="1817142" cy="2965905"/>
            <a:chOff x="630964" y="905021"/>
            <a:chExt cx="2062122" cy="3365757"/>
          </a:xfrm>
        </p:grpSpPr>
        <p:pic>
          <p:nvPicPr>
            <p:cNvPr descr="animacao-binoculos_5" id="650" name="Google Shape;650;p51"/>
            <p:cNvPicPr preferRelativeResize="0"/>
            <p:nvPr/>
          </p:nvPicPr>
          <p:blipFill rotWithShape="1">
            <a:blip r:embed="rId3">
              <a:alphaModFix/>
            </a:blip>
            <a:srcRect b="0" l="17775" r="24844" t="0"/>
            <a:stretch/>
          </p:blipFill>
          <p:spPr>
            <a:xfrm>
              <a:off x="761827" y="905021"/>
              <a:ext cx="1931259" cy="3365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1" name="Google Shape;651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0964" y="2718161"/>
              <a:ext cx="1931260" cy="13552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2" name="Google Shape;652;p51"/>
          <p:cNvSpPr txBox="1"/>
          <p:nvPr/>
        </p:nvSpPr>
        <p:spPr>
          <a:xfrm>
            <a:off x="2893801" y="1684900"/>
            <a:ext cx="5031000" cy="21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300" lIns="68600" spcFirstLastPara="1" rIns="68600" wrap="square" tIns="343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PT" sz="28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rPr>
              <a:t>Your vision brought you here today. </a:t>
            </a:r>
            <a:endParaRPr b="1" i="0" sz="2800" u="none" cap="none" strike="noStrike">
              <a:solidFill>
                <a:schemeClr val="lt1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PT" sz="28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rPr>
              <a:t>How far will we take your company to?</a:t>
            </a:r>
            <a:endParaRPr b="1" i="0" sz="4100" u="none" cap="none" strike="noStrike">
              <a:solidFill>
                <a:schemeClr val="lt1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3" name="Google Shape;653;p51"/>
          <p:cNvGrpSpPr/>
          <p:nvPr/>
        </p:nvGrpSpPr>
        <p:grpSpPr>
          <a:xfrm>
            <a:off x="6248621" y="3984566"/>
            <a:ext cx="2895681" cy="1165454"/>
            <a:chOff x="6551767" y="4203091"/>
            <a:chExt cx="2352300" cy="946754"/>
          </a:xfrm>
        </p:grpSpPr>
        <p:pic>
          <p:nvPicPr>
            <p:cNvPr descr="Uma imagem com computador&#10;&#10;Descrição gerada automaticamente" id="654" name="Google Shape;654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0800000">
              <a:off x="6551767" y="4203091"/>
              <a:ext cx="2352300" cy="946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5" name="Google Shape;655;p5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44045" y="4564550"/>
              <a:ext cx="784800" cy="4564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desenho&#10;&#10;Descrição gerada automaticamente" id="656" name="Google Shape;656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4361" y="517525"/>
            <a:ext cx="291944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51"/>
          <p:cNvSpPr txBox="1"/>
          <p:nvPr/>
        </p:nvSpPr>
        <p:spPr>
          <a:xfrm>
            <a:off x="762000" y="536555"/>
            <a:ext cx="6471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PT" sz="2900" u="none" cap="none" strike="noStrike">
                <a:solidFill>
                  <a:srgbClr val="BFBFB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Our challenge</a:t>
            </a:r>
            <a:endParaRPr b="1" i="0" sz="2900" u="none" cap="none" strike="noStrike">
              <a:solidFill>
                <a:srgbClr val="0066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/>
        </p:nvSpPr>
        <p:spPr>
          <a:xfrm>
            <a:off x="667175" y="319531"/>
            <a:ext cx="81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PT" sz="2400">
                <a:solidFill>
                  <a:srgbClr val="006688"/>
                </a:solidFill>
              </a:rPr>
              <a:t>RRP &amp;</a:t>
            </a:r>
            <a:r>
              <a:rPr b="1" lang="pt-PT" sz="2400">
                <a:solidFill>
                  <a:srgbClr val="006688"/>
                </a:solidFill>
              </a:rPr>
              <a:t> PT 2020/2030 - overview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812131"/>
            <a:ext cx="7683152" cy="403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>
            <a:off x="1591400" y="1132375"/>
            <a:ext cx="3896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>
                <a:solidFill>
                  <a:schemeClr val="lt1"/>
                </a:solidFill>
              </a:rPr>
              <a:t>Recovery and Resilience Plan (RRP)</a:t>
            </a:r>
            <a:endParaRPr sz="3600">
              <a:solidFill>
                <a:schemeClr val="lt1"/>
              </a:solidFill>
            </a:endParaRPr>
          </a:p>
        </p:txBody>
      </p:sp>
      <p:pic>
        <p:nvPicPr>
          <p:cNvPr descr="Uma imagem com desenho&#10;&#10;Descrição gerada automaticamente" id="147" name="Google Shape;1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219" y="1104710"/>
            <a:ext cx="438494" cy="801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684213" y="319531"/>
            <a:ext cx="7850100" cy="7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pt-PT"/>
              <a:t>Recovery and Resilience Plan (RRP)</a:t>
            </a:r>
            <a:r>
              <a:rPr lang="pt-PT"/>
              <a:t>: Main opportunities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985223" y="2904825"/>
            <a:ext cx="2058300" cy="9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0A6788"/>
                </a:solidFill>
              </a:rPr>
              <a:t>Business Innovation Mobilisation/Green Agendas/Alliances</a:t>
            </a:r>
            <a:endParaRPr b="1">
              <a:solidFill>
                <a:srgbClr val="0A678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55" name="Google Shape;155;p23"/>
          <p:cNvSpPr txBox="1"/>
          <p:nvPr/>
        </p:nvSpPr>
        <p:spPr>
          <a:xfrm>
            <a:off x="3224075" y="2814575"/>
            <a:ext cx="21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0A6788"/>
                </a:solidFill>
              </a:rPr>
              <a:t>Public Investment</a:t>
            </a:r>
            <a:endParaRPr b="1">
              <a:solidFill>
                <a:srgbClr val="262626"/>
              </a:solidFill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5528325" y="2812425"/>
            <a:ext cx="23298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0A6788"/>
                </a:solidFill>
              </a:rPr>
              <a:t>Specific grants: Energy Efficiency in Buildings, Decarbonisation of Industry, Digital Transition</a:t>
            </a:r>
            <a:endParaRPr b="1">
              <a:solidFill>
                <a:srgbClr val="0A678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0A6788"/>
                </a:solidFill>
              </a:rPr>
              <a:t>BANCO DO FOMENTO</a:t>
            </a:r>
            <a:endParaRPr b="1">
              <a:solidFill>
                <a:srgbClr val="0A6788"/>
              </a:solidFill>
            </a:endParaRPr>
          </a:p>
        </p:txBody>
      </p:sp>
      <p:sp>
        <p:nvSpPr>
          <p:cNvPr id="157" name="Google Shape;157;p23"/>
          <p:cNvSpPr/>
          <p:nvPr/>
        </p:nvSpPr>
        <p:spPr>
          <a:xfrm flipH="1" rot="10800000">
            <a:off x="915575" y="2590421"/>
            <a:ext cx="1774154" cy="70179"/>
          </a:xfrm>
          <a:custGeom>
            <a:rect b="b" l="l" r="r" t="t"/>
            <a:pathLst>
              <a:path extrusionOk="0" h="27766" w="80333">
                <a:moveTo>
                  <a:pt x="1" y="0"/>
                </a:moveTo>
                <a:lnTo>
                  <a:pt x="1" y="27766"/>
                </a:lnTo>
                <a:lnTo>
                  <a:pt x="80332" y="27766"/>
                </a:lnTo>
                <a:lnTo>
                  <a:pt x="80332" y="0"/>
                </a:lnTo>
                <a:close/>
              </a:path>
            </a:pathLst>
          </a:custGeom>
          <a:solidFill>
            <a:srgbClr val="037BA3"/>
          </a:solidFill>
          <a:ln>
            <a:noFill/>
          </a:ln>
        </p:spPr>
        <p:txBody>
          <a:bodyPr anchorCtr="0" anchor="ctr" bIns="91425" lIns="457200" spcFirstLastPara="1" rIns="4572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/>
          <p:nvPr/>
        </p:nvSpPr>
        <p:spPr>
          <a:xfrm flipH="1" rot="10800000">
            <a:off x="3268250" y="2590421"/>
            <a:ext cx="1774154" cy="70179"/>
          </a:xfrm>
          <a:custGeom>
            <a:rect b="b" l="l" r="r" t="t"/>
            <a:pathLst>
              <a:path extrusionOk="0" h="27766" w="80333">
                <a:moveTo>
                  <a:pt x="1" y="0"/>
                </a:moveTo>
                <a:lnTo>
                  <a:pt x="1" y="27766"/>
                </a:lnTo>
                <a:lnTo>
                  <a:pt x="80332" y="27766"/>
                </a:lnTo>
                <a:lnTo>
                  <a:pt x="80332" y="0"/>
                </a:lnTo>
                <a:close/>
              </a:path>
            </a:pathLst>
          </a:custGeom>
          <a:solidFill>
            <a:srgbClr val="037BA3"/>
          </a:solidFill>
          <a:ln>
            <a:noFill/>
          </a:ln>
        </p:spPr>
        <p:txBody>
          <a:bodyPr anchorCtr="0" anchor="ctr" bIns="91425" lIns="457200" spcFirstLastPara="1" rIns="4572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/>
        </p:nvSpPr>
        <p:spPr>
          <a:xfrm flipH="1" rot="10800000">
            <a:off x="5573300" y="2590421"/>
            <a:ext cx="1774154" cy="70179"/>
          </a:xfrm>
          <a:custGeom>
            <a:rect b="b" l="l" r="r" t="t"/>
            <a:pathLst>
              <a:path extrusionOk="0" h="27766" w="80333">
                <a:moveTo>
                  <a:pt x="1" y="0"/>
                </a:moveTo>
                <a:lnTo>
                  <a:pt x="1" y="27766"/>
                </a:lnTo>
                <a:lnTo>
                  <a:pt x="80332" y="27766"/>
                </a:lnTo>
                <a:lnTo>
                  <a:pt x="80332" y="0"/>
                </a:lnTo>
                <a:close/>
              </a:path>
            </a:pathLst>
          </a:custGeom>
          <a:solidFill>
            <a:srgbClr val="037BA3"/>
          </a:solidFill>
          <a:ln>
            <a:noFill/>
          </a:ln>
        </p:spPr>
        <p:txBody>
          <a:bodyPr anchorCtr="0" anchor="ctr" bIns="91425" lIns="457200" spcFirstLastPara="1" rIns="4572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4074" y="1495825"/>
            <a:ext cx="825100" cy="8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249" y="1520475"/>
            <a:ext cx="775800" cy="7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3299" y="1520475"/>
            <a:ext cx="775800" cy="7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/>
          <p:nvPr/>
        </p:nvSpPr>
        <p:spPr>
          <a:xfrm>
            <a:off x="1591400" y="1132375"/>
            <a:ext cx="24663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PT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PT 2020 </a:t>
            </a:r>
            <a:r>
              <a:rPr lang="pt-PT" sz="3600">
                <a:solidFill>
                  <a:schemeClr val="lt1"/>
                </a:solidFill>
              </a:rPr>
              <a:t>&amp;</a:t>
            </a:r>
            <a:r>
              <a:rPr b="0" i="0" lang="pt-PT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PT 2030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m desenho&#10;&#10;Descrição gerada automaticamente" id="168" name="Google Shape;16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219" y="1104710"/>
            <a:ext cx="438494" cy="801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/>
        </p:nvSpPr>
        <p:spPr>
          <a:xfrm>
            <a:off x="814650" y="3596113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000">
                <a:solidFill>
                  <a:srgbClr val="006688"/>
                </a:solidFill>
              </a:rPr>
              <a:t>2</a:t>
            </a:r>
            <a:r>
              <a:rPr b="1" lang="pt-PT" sz="2000">
                <a:solidFill>
                  <a:srgbClr val="006688"/>
                </a:solidFill>
              </a:rPr>
              <a:t>. </a:t>
            </a:r>
            <a:r>
              <a:rPr b="1" lang="pt-PT" sz="2000">
                <a:solidFill>
                  <a:srgbClr val="008EC0"/>
                </a:solidFill>
              </a:rPr>
              <a:t>Productive Innovation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667175" y="319531"/>
            <a:ext cx="81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PT2020 - </a:t>
            </a:r>
            <a:r>
              <a:rPr b="1" lang="pt-PT" sz="2400">
                <a:solidFill>
                  <a:srgbClr val="006688"/>
                </a:solidFill>
              </a:rPr>
              <a:t>TENDERS / CALLS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4271675" y="19815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000">
                <a:solidFill>
                  <a:srgbClr val="006688"/>
                </a:solidFill>
              </a:rPr>
              <a:t>3</a:t>
            </a:r>
            <a:r>
              <a:rPr b="1" lang="pt-PT" sz="2000">
                <a:solidFill>
                  <a:srgbClr val="006688"/>
                </a:solidFill>
              </a:rPr>
              <a:t>.</a:t>
            </a:r>
            <a:r>
              <a:rPr b="1" lang="pt-PT" sz="2000">
                <a:solidFill>
                  <a:srgbClr val="008EC0"/>
                </a:solidFill>
              </a:rPr>
              <a:t> Internationalization </a:t>
            </a:r>
            <a:endParaRPr b="1" sz="2000">
              <a:solidFill>
                <a:srgbClr val="008EC0"/>
              </a:solidFill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838200" y="214130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000">
                <a:solidFill>
                  <a:srgbClr val="006688"/>
                </a:solidFill>
              </a:rPr>
              <a:t>1</a:t>
            </a:r>
            <a:r>
              <a:rPr b="1" lang="pt-PT" sz="2000">
                <a:solidFill>
                  <a:srgbClr val="006688"/>
                </a:solidFill>
              </a:rPr>
              <a:t>.</a:t>
            </a:r>
            <a:r>
              <a:rPr b="1" lang="pt-PT" sz="2000">
                <a:solidFill>
                  <a:srgbClr val="008EC0"/>
                </a:solidFill>
              </a:rPr>
              <a:t> R&amp;DT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7" name="Google Shape;177;p25"/>
          <p:cNvSpPr/>
          <p:nvPr/>
        </p:nvSpPr>
        <p:spPr>
          <a:xfrm flipH="1" rot="10800000">
            <a:off x="4347525" y="1902044"/>
            <a:ext cx="2737949" cy="70179"/>
          </a:xfrm>
          <a:custGeom>
            <a:rect b="b" l="l" r="r" t="t"/>
            <a:pathLst>
              <a:path extrusionOk="0" h="27766" w="80333">
                <a:moveTo>
                  <a:pt x="1" y="0"/>
                </a:moveTo>
                <a:lnTo>
                  <a:pt x="1" y="27766"/>
                </a:lnTo>
                <a:lnTo>
                  <a:pt x="80332" y="27766"/>
                </a:lnTo>
                <a:lnTo>
                  <a:pt x="80332" y="0"/>
                </a:lnTo>
                <a:close/>
              </a:path>
            </a:pathLst>
          </a:custGeom>
          <a:solidFill>
            <a:srgbClr val="037BA3"/>
          </a:solidFill>
          <a:ln>
            <a:noFill/>
          </a:ln>
        </p:spPr>
        <p:txBody>
          <a:bodyPr anchorCtr="0" anchor="ctr" bIns="91425" lIns="457200" spcFirstLastPara="1" rIns="4572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5"/>
          <p:cNvSpPr/>
          <p:nvPr/>
        </p:nvSpPr>
        <p:spPr>
          <a:xfrm flipH="1" rot="10800000">
            <a:off x="838200" y="1923174"/>
            <a:ext cx="2737949" cy="70179"/>
          </a:xfrm>
          <a:custGeom>
            <a:rect b="b" l="l" r="r" t="t"/>
            <a:pathLst>
              <a:path extrusionOk="0" h="27766" w="80333">
                <a:moveTo>
                  <a:pt x="1" y="0"/>
                </a:moveTo>
                <a:lnTo>
                  <a:pt x="1" y="27766"/>
                </a:lnTo>
                <a:lnTo>
                  <a:pt x="80332" y="27766"/>
                </a:lnTo>
                <a:lnTo>
                  <a:pt x="80332" y="0"/>
                </a:lnTo>
                <a:close/>
              </a:path>
            </a:pathLst>
          </a:custGeom>
          <a:solidFill>
            <a:srgbClr val="037BA3"/>
          </a:solidFill>
          <a:ln>
            <a:noFill/>
          </a:ln>
        </p:spPr>
        <p:txBody>
          <a:bodyPr anchorCtr="0" anchor="ctr" bIns="91425" lIns="457200" spcFirstLastPara="1" rIns="4572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5"/>
          <p:cNvSpPr/>
          <p:nvPr/>
        </p:nvSpPr>
        <p:spPr>
          <a:xfrm flipH="1" rot="10800000">
            <a:off x="814650" y="3542294"/>
            <a:ext cx="2737949" cy="70179"/>
          </a:xfrm>
          <a:custGeom>
            <a:rect b="b" l="l" r="r" t="t"/>
            <a:pathLst>
              <a:path extrusionOk="0" h="27766" w="80333">
                <a:moveTo>
                  <a:pt x="1" y="0"/>
                </a:moveTo>
                <a:lnTo>
                  <a:pt x="1" y="27766"/>
                </a:lnTo>
                <a:lnTo>
                  <a:pt x="80332" y="27766"/>
                </a:lnTo>
                <a:lnTo>
                  <a:pt x="80332" y="0"/>
                </a:lnTo>
                <a:close/>
              </a:path>
            </a:pathLst>
          </a:custGeom>
          <a:solidFill>
            <a:srgbClr val="037BA3"/>
          </a:solidFill>
          <a:ln>
            <a:noFill/>
          </a:ln>
        </p:spPr>
        <p:txBody>
          <a:bodyPr anchorCtr="0" anchor="ctr" bIns="91425" lIns="457200" spcFirstLastPara="1" rIns="4572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50" y="1064779"/>
            <a:ext cx="558910" cy="7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7525" y="1043652"/>
            <a:ext cx="738900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650" y="2750954"/>
            <a:ext cx="558900" cy="59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/>
        </p:nvSpPr>
        <p:spPr>
          <a:xfrm>
            <a:off x="667175" y="319531"/>
            <a:ext cx="81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PT" sz="2400" u="none" cap="none" strike="noStrike">
                <a:solidFill>
                  <a:srgbClr val="006688"/>
                </a:solidFill>
                <a:latin typeface="Arial"/>
                <a:ea typeface="Arial"/>
                <a:cs typeface="Arial"/>
                <a:sym typeface="Arial"/>
              </a:rPr>
              <a:t>PT2020 – </a:t>
            </a:r>
            <a:r>
              <a:rPr b="1" lang="pt-PT" sz="2400">
                <a:solidFill>
                  <a:srgbClr val="006688"/>
                </a:solidFill>
              </a:rPr>
              <a:t>R&amp;DT 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491649" y="811975"/>
            <a:ext cx="8257200" cy="3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500">
                <a:solidFill>
                  <a:srgbClr val="008EC0"/>
                </a:solidFill>
              </a:rPr>
              <a:t>BENEFICIARIES</a:t>
            </a:r>
            <a:r>
              <a:rPr b="1" i="0" lang="pt-PT" sz="15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sz="1500">
                <a:solidFill>
                  <a:srgbClr val="0A6788"/>
                </a:solidFill>
              </a:rPr>
              <a:t>SME and Non S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pt-PT" sz="15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500">
                <a:solidFill>
                  <a:srgbClr val="008EC0"/>
                </a:solidFill>
              </a:rPr>
              <a:t>PROJECT TYPES</a:t>
            </a:r>
            <a:r>
              <a:rPr b="1" i="0" lang="pt-PT" sz="15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CAPEX+OPEX</a:t>
            </a:r>
            <a:endParaRPr b="1" i="0" sz="1500" u="none" cap="none" strike="noStrike">
              <a:solidFill>
                <a:srgbClr val="008E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8EC0"/>
              </a:solidFill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500"/>
              <a:buChar char="●"/>
            </a:pPr>
            <a:r>
              <a:rPr lang="pt-PT" sz="1500">
                <a:solidFill>
                  <a:srgbClr val="0A6788"/>
                </a:solidFill>
              </a:rPr>
              <a:t>Research and development (R&amp;D)</a:t>
            </a:r>
            <a:endParaRPr sz="1500">
              <a:solidFill>
                <a:srgbClr val="0A6788"/>
              </a:solidFill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500"/>
              <a:buChar char="●"/>
            </a:pPr>
            <a:r>
              <a:rPr lang="pt-PT" sz="1500">
                <a:solidFill>
                  <a:srgbClr val="0A6788"/>
                </a:solidFill>
              </a:rPr>
              <a:t>Pilots or demonstrations of technological pilot projects</a:t>
            </a:r>
            <a:endParaRPr sz="1500">
              <a:solidFill>
                <a:srgbClr val="0A6788"/>
              </a:solidFill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500"/>
              <a:buChar char="●"/>
            </a:pPr>
            <a:r>
              <a:rPr lang="pt-PT" sz="1500">
                <a:solidFill>
                  <a:srgbClr val="0A6788"/>
                </a:solidFill>
              </a:rPr>
              <a:t>Dissemination of technological results in cooperation with scientific system entities </a:t>
            </a:r>
            <a:endParaRPr sz="1500">
              <a:solidFill>
                <a:srgbClr val="0A6788"/>
              </a:solidFill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500"/>
              <a:buChar char="●"/>
            </a:pPr>
            <a:r>
              <a:rPr lang="pt-PT" sz="1500">
                <a:solidFill>
                  <a:srgbClr val="0A6788"/>
                </a:solidFill>
              </a:rPr>
              <a:t>Strengthening skills in R&amp;D companies</a:t>
            </a:r>
            <a:endParaRPr sz="1500">
              <a:solidFill>
                <a:srgbClr val="0A6788"/>
              </a:solidFill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500"/>
              <a:buChar char="●"/>
            </a:pPr>
            <a:r>
              <a:rPr lang="pt-PT" sz="1500">
                <a:solidFill>
                  <a:srgbClr val="0A6788"/>
                </a:solidFill>
              </a:rPr>
              <a:t>R&amp;D for registration of patents, utility models or model design</a:t>
            </a:r>
            <a:endParaRPr sz="1500">
              <a:solidFill>
                <a:srgbClr val="0A6788"/>
              </a:solidFill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500"/>
              <a:buChar char="●"/>
            </a:pPr>
            <a:r>
              <a:rPr lang="pt-PT" sz="1500">
                <a:solidFill>
                  <a:srgbClr val="0A6788"/>
                </a:solidFill>
              </a:rPr>
              <a:t>Participation in international R&amp;D networks</a:t>
            </a:r>
            <a:endParaRPr sz="1500">
              <a:solidFill>
                <a:srgbClr val="0A6788"/>
              </a:solidFill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6788"/>
              </a:buClr>
              <a:buSzPts val="1500"/>
              <a:buChar char="●"/>
            </a:pPr>
            <a:r>
              <a:rPr lang="pt-PT" sz="1500">
                <a:solidFill>
                  <a:srgbClr val="0A6788"/>
                </a:solidFill>
              </a:rPr>
              <a:t>Acquisition of services for technological development and technology transfer</a:t>
            </a:r>
            <a:endParaRPr sz="1500">
              <a:solidFill>
                <a:srgbClr val="0A6788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A678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500">
                <a:solidFill>
                  <a:srgbClr val="008EC0"/>
                </a:solidFill>
              </a:rPr>
              <a:t>INCENTIVE RATE</a:t>
            </a:r>
            <a:r>
              <a:rPr b="1" i="0" lang="pt-PT" sz="1500" u="none" cap="none" strike="noStrike">
                <a:solidFill>
                  <a:srgbClr val="008E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25% a 85%  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PT" sz="1500">
                <a:solidFill>
                  <a:srgbClr val="0A6788"/>
                </a:solidFill>
              </a:rPr>
              <a:t>non-refundable</a:t>
            </a:r>
            <a:r>
              <a:rPr b="0" i="0" lang="pt-PT" sz="1500" u="none" cap="none" strike="noStrike">
                <a:solidFill>
                  <a:srgbClr val="0A6788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b="1" i="0" lang="pt-P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Yunit Cores">
      <a:dk1>
        <a:srgbClr val="2C2A26"/>
      </a:dk1>
      <a:lt1>
        <a:srgbClr val="FFFFFF"/>
      </a:lt1>
      <a:dk2>
        <a:srgbClr val="092A3C"/>
      </a:dk2>
      <a:lt2>
        <a:srgbClr val="CEDBE6"/>
      </a:lt2>
      <a:accent1>
        <a:srgbClr val="00698E"/>
      </a:accent1>
      <a:accent2>
        <a:srgbClr val="229CCC"/>
      </a:accent2>
      <a:accent3>
        <a:srgbClr val="2EB0E6"/>
      </a:accent3>
      <a:accent4>
        <a:srgbClr val="136189"/>
      </a:accent4>
      <a:accent5>
        <a:srgbClr val="B7B5B4"/>
      </a:accent5>
      <a:accent6>
        <a:srgbClr val="00698E"/>
      </a:accent6>
      <a:hlink>
        <a:srgbClr val="2EB0E6"/>
      </a:hlink>
      <a:folHlink>
        <a:srgbClr val="00A9D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